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1" r:id="rId2"/>
    <p:sldId id="260" r:id="rId3"/>
    <p:sldId id="269" r:id="rId4"/>
    <p:sldId id="295" r:id="rId5"/>
    <p:sldId id="259" r:id="rId6"/>
    <p:sldId id="303" r:id="rId7"/>
    <p:sldId id="277" r:id="rId8"/>
    <p:sldId id="275" r:id="rId9"/>
    <p:sldId id="276" r:id="rId10"/>
    <p:sldId id="294" r:id="rId11"/>
    <p:sldId id="304" r:id="rId12"/>
    <p:sldId id="280" r:id="rId13"/>
    <p:sldId id="305" r:id="rId14"/>
    <p:sldId id="278" r:id="rId15"/>
    <p:sldId id="281" r:id="rId16"/>
    <p:sldId id="270" r:id="rId17"/>
    <p:sldId id="271" r:id="rId18"/>
    <p:sldId id="274" r:id="rId19"/>
    <p:sldId id="293" r:id="rId20"/>
    <p:sldId id="282" r:id="rId21"/>
    <p:sldId id="283" r:id="rId22"/>
    <p:sldId id="284" r:id="rId23"/>
    <p:sldId id="288" r:id="rId24"/>
    <p:sldId id="272" r:id="rId25"/>
    <p:sldId id="289" r:id="rId26"/>
    <p:sldId id="291" r:id="rId27"/>
    <p:sldId id="290" r:id="rId28"/>
    <p:sldId id="287" r:id="rId29"/>
    <p:sldId id="286" r:id="rId30"/>
    <p:sldId id="302" r:id="rId31"/>
    <p:sldId id="273" r:id="rId32"/>
    <p:sldId id="299" r:id="rId33"/>
    <p:sldId id="311" r:id="rId34"/>
    <p:sldId id="300" r:id="rId35"/>
    <p:sldId id="292" r:id="rId36"/>
    <p:sldId id="306" r:id="rId37"/>
    <p:sldId id="307" r:id="rId38"/>
    <p:sldId id="308" r:id="rId39"/>
    <p:sldId id="309" r:id="rId40"/>
    <p:sldId id="310" r:id="rId41"/>
    <p:sldId id="30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2225"/>
    <a:srgbClr val="E0E7F1"/>
    <a:srgbClr val="C9C7C7"/>
    <a:srgbClr val="A82327"/>
    <a:srgbClr val="A71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C05CA-7D02-4795-B687-4DA6A84AB642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34339-D266-4275-83C3-F1BE3905F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2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34339-D266-4275-83C3-F1BE3905FD7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373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589B-8BCE-CC93-1A37-989E6D407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3F537-A7A9-3C6D-9FBF-7C225265C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9D8B8-1946-7B4E-A0FF-6CE0D642B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4F11-3E00-3C08-08A4-0BF975DA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A2326-A4E8-A429-0B37-96543982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370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E762-3D51-690B-C42C-E84BA5F0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17EBF-3CE6-B77D-48DE-DF777CA95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F9CB6-FDAD-B4A6-BD66-18A64C9F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C8CCC-DBE5-2A5D-2351-DA961265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BA29-20FF-EA28-3A4B-8A5AFACA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02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339B3A-BF0C-5E06-AD33-8568C857C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08C95-E21D-DFE9-315B-89E7E825F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8A93A-527E-DC09-2F60-9A61F7A3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272A2-2A1F-618D-650D-F9CD90E0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78F32-5B6A-A667-6662-522DB672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7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084D-D7E0-42D4-66FE-54969229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44DF-B95F-1919-BD50-7BB4D2205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BCFC3-DD87-F35D-AAA6-04DABEC8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B5FF6-B042-D772-C283-A5ADAA8F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B966A-42BB-22DF-9F64-8DDE0CF4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  <p:pic>
        <p:nvPicPr>
          <p:cNvPr id="8" name="Picture 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ADAAC103-0040-A002-6F4F-B55DAFE3A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60" y="6264516"/>
            <a:ext cx="4119513" cy="5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9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CEE-275D-FC6D-842F-D9F7B309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EDBBB-9257-2D15-D062-15337A001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97874-9B5C-A022-18B9-B550E67F8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C4CF9-FA76-7BA1-A7AE-006EF922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496A3-7450-943A-B1AA-C28F2053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340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668B-42B0-C339-56F8-0E194F1F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3EFBD-A8B6-21A5-65C3-4466230E5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D34F5-DAC8-1749-E72C-CB1700BA1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BD25C-8C79-7DEE-9986-57FCF6806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9BE38-612C-CD95-8A15-F716B152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C1DD6-547E-D754-DC7A-58A13574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809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576F-A2C8-7B47-03A8-91C2A76E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BF5E8-262D-F0DC-21B0-B8732269E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AEBC3-D773-C21C-A5FE-7F8270656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C65CB-52BF-19A5-75EE-80E0A4E5D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8974CE-F64C-8234-E3FD-C64E2A293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C2CC9-AC1C-AD85-02F8-A957F2E8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B8DBA-9BA8-1D76-0CFD-4AB2832E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FF4402-A6E4-EBB9-BFED-94E37AFD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077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2F5F-442C-18D7-A562-4F15FEEA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9DB3C-640B-67CE-A6C6-55D1FA34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A477D-22A3-E717-898B-5765467A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21752-BFF4-D41A-42D8-DE4AD2B3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891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F5E62-B0CD-6291-0178-98B74AB4B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79FCF-9980-D1AD-EFA0-777B054C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DB9C0-E3A0-4A5E-19A9-F3295F54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73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64E2-3A69-9D5A-65BB-417FB981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D860-32FA-89E5-6C71-411380BD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34A39-EA40-0984-D6E4-8FFF6F2EC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31859-84E5-2333-34A4-063884CC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A1439-E1B0-ED1B-2012-1AB8439B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BFA0D-24F2-28EE-E382-0C0C64C2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805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508E-B29E-3741-C38B-9762DAF0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BD01B0-D427-3564-0722-609E83140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C22D7-342B-C737-9011-8BA79026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35616-1D50-71B1-5984-16F6DE6F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F35DA-CB59-E3EB-D7DA-858A3D9B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6AF4F-EE63-32C2-87D6-7468E9E6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946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D185FD-E6CF-EC89-3AD9-08404DDCF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7931-1417-0CA3-6B90-7CBB4AD95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C19B-1878-2EE5-97C6-1BCBAA2AA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4FCDB1-FECF-48BC-9CFF-60C80D6462B1}" type="datetimeFigureOut">
              <a:rPr lang="en-CA" smtClean="0"/>
              <a:t>2025-03-27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C4C3-0A18-8EC2-037B-4D76FD43A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F705C-D2D7-EE5E-176B-A662BCEC6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782C9A-C813-4454-8E9E-E574A16ABE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25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watsonx.ai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youtu.be/OWoHlQt0ANo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Q-D-C-D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en.wikipedia.org/wiki/Desire_pat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Desire_line_-_geograph.org.uk_-_6020249.jp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theguardian.com/cities/2018/oct/05/desire-paths-the-illicit-trails-that-defy-the-urban-planner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Q-D-C-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watsonx.ai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watsonx.ai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880EA-DFCE-DD2E-BD16-8C7DFBDE4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F4A9F9-16B0-CE4C-19FA-D51B99D6CD45}"/>
              </a:ext>
            </a:extLst>
          </p:cNvPr>
          <p:cNvSpPr/>
          <p:nvPr/>
        </p:nvSpPr>
        <p:spPr>
          <a:xfrm>
            <a:off x="0" y="4812030"/>
            <a:ext cx="6360795" cy="2045969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AB0E5-ACCD-B4B0-5ABF-C4DB34E89755}"/>
              </a:ext>
            </a:extLst>
          </p:cNvPr>
          <p:cNvSpPr/>
          <p:nvPr/>
        </p:nvSpPr>
        <p:spPr>
          <a:xfrm>
            <a:off x="0" y="1"/>
            <a:ext cx="657035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DC65B5-73E4-0A8C-8A06-35A29575B9C6}"/>
              </a:ext>
            </a:extLst>
          </p:cNvPr>
          <p:cNvSpPr/>
          <p:nvPr/>
        </p:nvSpPr>
        <p:spPr>
          <a:xfrm>
            <a:off x="0" y="0"/>
            <a:ext cx="6360795" cy="4812029"/>
          </a:xfrm>
          <a:prstGeom prst="rect">
            <a:avLst/>
          </a:prstGeom>
          <a:solidFill>
            <a:srgbClr val="C9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EB713-EFF8-8501-4BD4-E848B366D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86" y="750897"/>
            <a:ext cx="5470214" cy="3288207"/>
          </a:xfrm>
        </p:spPr>
        <p:txBody>
          <a:bodyPr>
            <a:noAutofit/>
          </a:bodyPr>
          <a:lstStyle/>
          <a:p>
            <a:pPr algn="l">
              <a:lnSpc>
                <a:spcPct val="117000"/>
              </a:lnSpc>
            </a:pPr>
            <a:r>
              <a:rPr lang="en-CA" b="1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Question-driven</a:t>
            </a:r>
            <a:br>
              <a:rPr lang="en-CA" b="1" dirty="0">
                <a:solidFill>
                  <a:schemeClr val="bg1"/>
                </a:solidFill>
                <a:latin typeface="IBM Plex Sans Cond Medm" panose="020B0606050203000203" pitchFamily="34" charset="0"/>
              </a:rPr>
            </a:br>
            <a:r>
              <a:rPr lang="en-CA" b="1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content design </a:t>
            </a:r>
            <a:br>
              <a:rPr lang="en-CA" b="1" dirty="0">
                <a:solidFill>
                  <a:schemeClr val="bg1"/>
                </a:solidFill>
                <a:latin typeface="IBM Plex Sans Cond Medm" panose="020B0606050203000203" pitchFamily="34" charset="0"/>
              </a:rPr>
            </a:br>
            <a:r>
              <a:rPr lang="en-CA" b="1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(QDCD)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C7956-978B-B2B8-AF3B-0A304926B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533" y="5312571"/>
            <a:ext cx="4454925" cy="1116077"/>
          </a:xfrm>
        </p:spPr>
        <p:txBody>
          <a:bodyPr/>
          <a:lstStyle/>
          <a:p>
            <a:pPr algn="r">
              <a:spcBef>
                <a:spcPts val="0"/>
              </a:spcBef>
              <a:spcAft>
                <a:spcPts val="800"/>
              </a:spcAft>
            </a:pPr>
            <a:r>
              <a:rPr lang="en-CA" sz="3400" b="1" dirty="0">
                <a:solidFill>
                  <a:schemeClr val="bg1"/>
                </a:solidFill>
                <a:latin typeface="IBM Plex Sans Light" panose="020B0403050203000203" pitchFamily="34" charset="0"/>
              </a:rPr>
              <a:t>Sarah Packowski</a:t>
            </a:r>
          </a:p>
          <a:p>
            <a:pPr algn="r"/>
            <a:r>
              <a:rPr lang="en-CA" sz="1600" spc="300" dirty="0">
                <a:solidFill>
                  <a:schemeClr val="bg1"/>
                </a:solidFill>
                <a:latin typeface="IBM Plex Sans Cond SmBld" panose="020B0706050203000203" pitchFamily="34" charset="0"/>
              </a:rPr>
              <a:t>AI </a:t>
            </a:r>
            <a:r>
              <a:rPr lang="en-CA" sz="1600" spc="300" dirty="0" err="1">
                <a:solidFill>
                  <a:schemeClr val="bg1"/>
                </a:solidFill>
                <a:latin typeface="IBM Plex Sans Cond SmBld" panose="020B0706050203000203" pitchFamily="34" charset="0"/>
              </a:rPr>
              <a:t>ContentOps</a:t>
            </a:r>
            <a:r>
              <a:rPr lang="en-CA" sz="1600" spc="300" dirty="0">
                <a:solidFill>
                  <a:schemeClr val="bg1"/>
                </a:solidFill>
                <a:latin typeface="IBM Plex Sans Cond SmBld" panose="020B0706050203000203" pitchFamily="34" charset="0"/>
              </a:rPr>
              <a:t> Architect, IBM</a:t>
            </a:r>
          </a:p>
        </p:txBody>
      </p:sp>
      <p:pic>
        <p:nvPicPr>
          <p:cNvPr id="4" name="Content Placeholder 4" descr="A black and red text on a black background&#10;&#10;AI-generated content may be incorrect.">
            <a:extLst>
              <a:ext uri="{FF2B5EF4-FFF2-40B4-BE49-F238E27FC236}">
                <a16:creationId xmlns:a16="http://schemas.microsoft.com/office/drawing/2014/main" id="{F84F301F-B029-F62A-7334-3807F82818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88" y="1411011"/>
            <a:ext cx="5425894" cy="16937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41590FB-D65E-AF0D-B832-4072CBB924C5}"/>
              </a:ext>
            </a:extLst>
          </p:cNvPr>
          <p:cNvSpPr txBox="1">
            <a:spLocks/>
          </p:cNvSpPr>
          <p:nvPr/>
        </p:nvSpPr>
        <p:spPr>
          <a:xfrm>
            <a:off x="580066" y="716606"/>
            <a:ext cx="5470214" cy="3288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7000"/>
              </a:lnSpc>
            </a:pPr>
            <a:r>
              <a:rPr lang="en-CA" b="1" dirty="0">
                <a:latin typeface="IBM Plex Sans Cond Medm" panose="020B0606050203000203" pitchFamily="34" charset="0"/>
              </a:rPr>
              <a:t>Question-driven</a:t>
            </a:r>
            <a:br>
              <a:rPr lang="en-CA" b="1" dirty="0">
                <a:latin typeface="IBM Plex Sans Cond Medm" panose="020B0606050203000203" pitchFamily="34" charset="0"/>
              </a:rPr>
            </a:br>
            <a:r>
              <a:rPr lang="en-CA" b="1" dirty="0">
                <a:latin typeface="IBM Plex Sans Cond Medm" panose="020B0606050203000203" pitchFamily="34" charset="0"/>
              </a:rPr>
              <a:t>content design </a:t>
            </a:r>
            <a:br>
              <a:rPr lang="en-CA" b="1" dirty="0">
                <a:latin typeface="IBM Plex Sans Cond Medm" panose="020B0606050203000203" pitchFamily="34" charset="0"/>
              </a:rPr>
            </a:br>
            <a:r>
              <a:rPr lang="en-CA" b="1" dirty="0">
                <a:latin typeface="IBM Plex Sans Cond Medm" panose="020B0606050203000203" pitchFamily="34" charset="0"/>
              </a:rPr>
              <a:t>(QDCD)</a:t>
            </a:r>
          </a:p>
        </p:txBody>
      </p:sp>
    </p:spTree>
    <p:extLst>
      <p:ext uri="{BB962C8B-B14F-4D97-AF65-F5344CB8AC3E}">
        <p14:creationId xmlns:p14="http://schemas.microsoft.com/office/powerpoint/2010/main" val="3213053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926AD-4C42-B86F-0E01-148221FF2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BA89-F724-06CA-46EE-07E0C838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AI agents</a:t>
            </a:r>
            <a:endParaRPr lang="en-CA" dirty="0">
              <a:solidFill>
                <a:srgbClr val="A22225"/>
              </a:solidFill>
              <a:latin typeface="IBM Plex Sans Cond Medm" panose="020B060605020300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8E6018-49C7-F2D4-B82D-74689DC81394}"/>
              </a:ext>
            </a:extLst>
          </p:cNvPr>
          <p:cNvGrpSpPr/>
          <p:nvPr/>
        </p:nvGrpSpPr>
        <p:grpSpPr>
          <a:xfrm>
            <a:off x="3535900" y="1921018"/>
            <a:ext cx="1968813" cy="1832715"/>
            <a:chOff x="1041719" y="4145653"/>
            <a:chExt cx="1968813" cy="183271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754A8FC-2C9F-DF6A-223A-134673D2F5E5}"/>
                </a:ext>
              </a:extLst>
            </p:cNvPr>
            <p:cNvGrpSpPr/>
            <p:nvPr/>
          </p:nvGrpSpPr>
          <p:grpSpPr>
            <a:xfrm>
              <a:off x="1041719" y="4145653"/>
              <a:ext cx="972801" cy="891403"/>
              <a:chOff x="5638799" y="2971799"/>
              <a:chExt cx="2010947" cy="2010947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0DF1C73-9830-131B-080E-471EDF85A3B4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74" name="Graphic 73" descr="Document outline">
                <a:extLst>
                  <a:ext uri="{FF2B5EF4-FFF2-40B4-BE49-F238E27FC236}">
                    <a16:creationId xmlns:a16="http://schemas.microsoft.com/office/drawing/2014/main" id="{B4A2C8F6-BE74-A41E-DEBA-3F745810A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35C8E19-3348-2065-81A0-D8E04469369D}"/>
                </a:ext>
              </a:extLst>
            </p:cNvPr>
            <p:cNvGrpSpPr/>
            <p:nvPr/>
          </p:nvGrpSpPr>
          <p:grpSpPr>
            <a:xfrm>
              <a:off x="1334952" y="4399463"/>
              <a:ext cx="972801" cy="891403"/>
              <a:chOff x="5638799" y="2971799"/>
              <a:chExt cx="2010947" cy="201094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9677707-173B-FB14-37D1-F5D3E0159C30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72" name="Graphic 71" descr="Document outline">
                <a:extLst>
                  <a:ext uri="{FF2B5EF4-FFF2-40B4-BE49-F238E27FC236}">
                    <a16:creationId xmlns:a16="http://schemas.microsoft.com/office/drawing/2014/main" id="{F9F9B49A-79D7-5189-31C2-ADD801DD7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3AF9947-F39D-9138-43BC-D7CD5CB48FBD}"/>
                </a:ext>
              </a:extLst>
            </p:cNvPr>
            <p:cNvGrpSpPr/>
            <p:nvPr/>
          </p:nvGrpSpPr>
          <p:grpSpPr>
            <a:xfrm>
              <a:off x="1664425" y="4228752"/>
              <a:ext cx="972801" cy="891403"/>
              <a:chOff x="5638799" y="2971799"/>
              <a:chExt cx="2010947" cy="2010947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E27DABA-9B60-C5EF-BE59-E843D7EB51FB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70" name="Graphic 69" descr="Document outline">
                <a:extLst>
                  <a:ext uri="{FF2B5EF4-FFF2-40B4-BE49-F238E27FC236}">
                    <a16:creationId xmlns:a16="http://schemas.microsoft.com/office/drawing/2014/main" id="{5D9688AA-1605-FF71-1F20-EC2FE7E7F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E4B9661-4B43-4C3F-8167-A73EFD4D3FFD}"/>
                </a:ext>
              </a:extLst>
            </p:cNvPr>
            <p:cNvGrpSpPr/>
            <p:nvPr/>
          </p:nvGrpSpPr>
          <p:grpSpPr>
            <a:xfrm>
              <a:off x="2030043" y="4528532"/>
              <a:ext cx="972801" cy="891403"/>
              <a:chOff x="5638799" y="2971799"/>
              <a:chExt cx="2010947" cy="2010947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5C2CB26-F563-EB31-C80A-E07D3B655EA7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68" name="Graphic 67" descr="Document outline">
                <a:extLst>
                  <a:ext uri="{FF2B5EF4-FFF2-40B4-BE49-F238E27FC236}">
                    <a16:creationId xmlns:a16="http://schemas.microsoft.com/office/drawing/2014/main" id="{83BC3BAE-AF03-4955-CD86-02862705B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EAAF95-DD3E-ED4D-BBFD-44A6E48FE7F9}"/>
                </a:ext>
              </a:extLst>
            </p:cNvPr>
            <p:cNvSpPr txBox="1"/>
            <p:nvPr/>
          </p:nvSpPr>
          <p:spPr>
            <a:xfrm>
              <a:off x="1049553" y="5393593"/>
              <a:ext cx="19609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Knowledge base (articles, database)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FF9FBC-6317-E7D9-44E1-3C5B801DD22A}"/>
              </a:ext>
            </a:extLst>
          </p:cNvPr>
          <p:cNvGrpSpPr/>
          <p:nvPr/>
        </p:nvGrpSpPr>
        <p:grpSpPr>
          <a:xfrm>
            <a:off x="2136010" y="4337115"/>
            <a:ext cx="1785734" cy="1493631"/>
            <a:chOff x="3163366" y="1930920"/>
            <a:chExt cx="1785734" cy="1493631"/>
          </a:xfrm>
        </p:grpSpPr>
        <p:pic>
          <p:nvPicPr>
            <p:cNvPr id="76" name="Graphic 75" descr="Magnifying glass outline">
              <a:extLst>
                <a:ext uri="{FF2B5EF4-FFF2-40B4-BE49-F238E27FC236}">
                  <a16:creationId xmlns:a16="http://schemas.microsoft.com/office/drawing/2014/main" id="{4C4A068E-3BE5-01C3-82FB-B3D71A70B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7476" y="1930920"/>
              <a:ext cx="896907" cy="896907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EEBF573-C653-00F9-6509-59A742CACECB}"/>
                </a:ext>
              </a:extLst>
            </p:cNvPr>
            <p:cNvSpPr txBox="1"/>
            <p:nvPr/>
          </p:nvSpPr>
          <p:spPr>
            <a:xfrm>
              <a:off x="3163366" y="2839776"/>
              <a:ext cx="1785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Search for relevant info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82E5C467-94C9-4BB8-7256-CCA67B074C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72850" y="4168490"/>
            <a:ext cx="777174" cy="629785"/>
          </a:xfrm>
          <a:prstGeom prst="bentConnector3">
            <a:avLst>
              <a:gd name="adj1" fmla="val 100177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F7EE8374-CDA5-DCFD-13F0-6697F9FE6F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89738" y="4160457"/>
            <a:ext cx="820807" cy="667718"/>
          </a:xfrm>
          <a:prstGeom prst="bentConnector3">
            <a:avLst>
              <a:gd name="adj1" fmla="val 2422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8C594628-CA5C-84E0-FCC7-3DFBC80424D3}"/>
              </a:ext>
            </a:extLst>
          </p:cNvPr>
          <p:cNvCxnSpPr>
            <a:cxnSpLocks/>
          </p:cNvCxnSpPr>
          <p:nvPr/>
        </p:nvCxnSpPr>
        <p:spPr>
          <a:xfrm flipV="1">
            <a:off x="5629212" y="1890263"/>
            <a:ext cx="1094492" cy="1079119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97E8FA6-0636-C76E-CB73-B5AAA7A1F672}"/>
              </a:ext>
            </a:extLst>
          </p:cNvPr>
          <p:cNvSpPr/>
          <p:nvPr/>
        </p:nvSpPr>
        <p:spPr>
          <a:xfrm>
            <a:off x="7035057" y="718457"/>
            <a:ext cx="4630096" cy="5425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888E629-88E1-C802-05C9-624F9370B925}"/>
              </a:ext>
            </a:extLst>
          </p:cNvPr>
          <p:cNvSpPr txBox="1"/>
          <p:nvPr/>
        </p:nvSpPr>
        <p:spPr>
          <a:xfrm>
            <a:off x="7132687" y="862909"/>
            <a:ext cx="4495821" cy="519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IBM Plex Mono Light" panose="020B0409050203000203" pitchFamily="49" charset="0"/>
              </a:rPr>
              <a:t>What is the command to achieve the goal in the following user input?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</a:br>
            <a:endParaRPr lang="en-US" sz="1200" dirty="0">
              <a:solidFill>
                <a:schemeClr val="bg1">
                  <a:lumMod val="50000"/>
                </a:scheme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IBM Plex Mono Light" panose="020B0409050203000203" pitchFamily="49" charset="0"/>
              </a:rPr>
              <a:t>API reference: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---------------------------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To configure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carbonWrite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 9000 battery mode, call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battery_config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## Syntax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battery_config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 [ performance | longevity ]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### Example 1: For performance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battery_config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 performance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### Example 2: For long battery life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battery_config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 longevity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IBM Plex Mono Light" panose="020B0409050203000203" pitchFamily="49" charset="0"/>
              </a:rPr>
              <a:t>User input: I wish the battery lasted longer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A:</a:t>
            </a:r>
            <a:r>
              <a:rPr lang="en-US" sz="1200" dirty="0">
                <a:latin typeface="IBM Plex Mono Light" panose="020B0409050203000203" pitchFamily="49" charset="0"/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BM Plex Mono Light" panose="020B0409050203000203" pitchFamily="49" charset="0"/>
              </a:rPr>
              <a:t>battery_config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BM Plex Mono Light" panose="020B0409050203000203" pitchFamily="49" charset="0"/>
              </a:rPr>
              <a:t> longevity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IBM Plex Mono Light" panose="020B0409050203000203" pitchFamily="49" charset="0"/>
            </a:endParaRP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723B1E5-08B6-1EFC-B150-BBCE870A1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0530" y="2690217"/>
            <a:ext cx="752028" cy="752028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AD2D72AE-26C4-221B-6D71-ED1F77164CD4}"/>
              </a:ext>
            </a:extLst>
          </p:cNvPr>
          <p:cNvSpPr/>
          <p:nvPr/>
        </p:nvSpPr>
        <p:spPr>
          <a:xfrm>
            <a:off x="1310549" y="1684558"/>
            <a:ext cx="2028339" cy="917998"/>
          </a:xfrm>
          <a:prstGeom prst="wedgeEllipseCallout">
            <a:avLst>
              <a:gd name="adj1" fmla="val -22559"/>
              <a:gd name="adj2" fmla="val 743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CE4815-7CAA-E558-B4E1-43130FE9A131}"/>
              </a:ext>
            </a:extLst>
          </p:cNvPr>
          <p:cNvSpPr txBox="1"/>
          <p:nvPr/>
        </p:nvSpPr>
        <p:spPr>
          <a:xfrm>
            <a:off x="807320" y="3373340"/>
            <a:ext cx="1678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User input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prstClr val="black"/>
                </a:solidFill>
                <a:latin typeface="IBM Plex Sans" panose="020B0503050203000203" pitchFamily="34" charset="0"/>
              </a:rPr>
              <a:t>(action request)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868C7-EBB5-C451-0518-CB49DDC8CEBA}"/>
              </a:ext>
            </a:extLst>
          </p:cNvPr>
          <p:cNvSpPr txBox="1"/>
          <p:nvPr/>
        </p:nvSpPr>
        <p:spPr>
          <a:xfrm>
            <a:off x="1413734" y="1908040"/>
            <a:ext cx="1820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 wish the battery lasted longer</a:t>
            </a:r>
          </a:p>
        </p:txBody>
      </p:sp>
    </p:spTree>
    <p:extLst>
      <p:ext uri="{BB962C8B-B14F-4D97-AF65-F5344CB8AC3E}">
        <p14:creationId xmlns:p14="http://schemas.microsoft.com/office/powerpoint/2010/main" val="389653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F7D11-0BE7-2C60-D956-93FDD73DC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D283-452B-9182-6C77-8A0E0ECA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AI agents</a:t>
            </a:r>
            <a:endParaRPr lang="en-CA" dirty="0">
              <a:solidFill>
                <a:srgbClr val="A22225"/>
              </a:solidFill>
              <a:latin typeface="IBM Plex Sans Cond Medm" panose="020B060605020300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6A9A89-5C5F-2060-6F47-83F55A36221A}"/>
              </a:ext>
            </a:extLst>
          </p:cNvPr>
          <p:cNvGrpSpPr/>
          <p:nvPr/>
        </p:nvGrpSpPr>
        <p:grpSpPr>
          <a:xfrm>
            <a:off x="3535900" y="1921018"/>
            <a:ext cx="1968813" cy="1832715"/>
            <a:chOff x="1041719" y="4145653"/>
            <a:chExt cx="1968813" cy="183271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464B3A2-1496-BCB6-2A9D-B4431A38D9EA}"/>
                </a:ext>
              </a:extLst>
            </p:cNvPr>
            <p:cNvGrpSpPr/>
            <p:nvPr/>
          </p:nvGrpSpPr>
          <p:grpSpPr>
            <a:xfrm>
              <a:off x="1041719" y="4145653"/>
              <a:ext cx="972801" cy="891403"/>
              <a:chOff x="5638799" y="2971799"/>
              <a:chExt cx="2010947" cy="2010947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768EC0-F44B-627B-D530-D2F798331B1D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74" name="Graphic 73" descr="Document outline">
                <a:extLst>
                  <a:ext uri="{FF2B5EF4-FFF2-40B4-BE49-F238E27FC236}">
                    <a16:creationId xmlns:a16="http://schemas.microsoft.com/office/drawing/2014/main" id="{CBE33BBD-415B-5F19-9CD8-B02F21883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D1DA6D8-2D6D-F586-616A-0C36CA12BE66}"/>
                </a:ext>
              </a:extLst>
            </p:cNvPr>
            <p:cNvGrpSpPr/>
            <p:nvPr/>
          </p:nvGrpSpPr>
          <p:grpSpPr>
            <a:xfrm>
              <a:off x="1334952" y="4399463"/>
              <a:ext cx="972801" cy="891403"/>
              <a:chOff x="5638799" y="2971799"/>
              <a:chExt cx="2010947" cy="201094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F67DBCB-79AF-3032-8DCB-3AF772CD31D7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72" name="Graphic 71" descr="Document outline">
                <a:extLst>
                  <a:ext uri="{FF2B5EF4-FFF2-40B4-BE49-F238E27FC236}">
                    <a16:creationId xmlns:a16="http://schemas.microsoft.com/office/drawing/2014/main" id="{81BC65B8-B353-9FD6-F7D2-93BA1FB9C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465AA1A-5056-A4D0-6F3E-A5862C52F12C}"/>
                </a:ext>
              </a:extLst>
            </p:cNvPr>
            <p:cNvGrpSpPr/>
            <p:nvPr/>
          </p:nvGrpSpPr>
          <p:grpSpPr>
            <a:xfrm>
              <a:off x="1664425" y="4228752"/>
              <a:ext cx="972801" cy="891403"/>
              <a:chOff x="5638799" y="2971799"/>
              <a:chExt cx="2010947" cy="2010947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B8DC64B-5928-0054-2527-3B2AA3D1EB49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70" name="Graphic 69" descr="Document outline">
                <a:extLst>
                  <a:ext uri="{FF2B5EF4-FFF2-40B4-BE49-F238E27FC236}">
                    <a16:creationId xmlns:a16="http://schemas.microsoft.com/office/drawing/2014/main" id="{BB266ACD-5CF7-93BD-B8C9-E5B17E78B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BA7F357-DE8D-27E0-0717-E1AAEEA09279}"/>
                </a:ext>
              </a:extLst>
            </p:cNvPr>
            <p:cNvGrpSpPr/>
            <p:nvPr/>
          </p:nvGrpSpPr>
          <p:grpSpPr>
            <a:xfrm>
              <a:off x="2030043" y="4528532"/>
              <a:ext cx="972801" cy="891403"/>
              <a:chOff x="5638799" y="2971799"/>
              <a:chExt cx="2010947" cy="2010947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B8811CD-144C-C548-B0C9-B475515E2B9A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68" name="Graphic 67" descr="Document outline">
                <a:extLst>
                  <a:ext uri="{FF2B5EF4-FFF2-40B4-BE49-F238E27FC236}">
                    <a16:creationId xmlns:a16="http://schemas.microsoft.com/office/drawing/2014/main" id="{E3029CFE-0620-6471-F4F0-0608EE86D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05A04C9-23E3-FA1C-02D3-976F73708E6C}"/>
                </a:ext>
              </a:extLst>
            </p:cNvPr>
            <p:cNvSpPr txBox="1"/>
            <p:nvPr/>
          </p:nvSpPr>
          <p:spPr>
            <a:xfrm>
              <a:off x="1049553" y="5393593"/>
              <a:ext cx="19609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Knowledge base (articles, database)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EC94F83-96DF-7ED1-A45F-98448949F73C}"/>
              </a:ext>
            </a:extLst>
          </p:cNvPr>
          <p:cNvGrpSpPr/>
          <p:nvPr/>
        </p:nvGrpSpPr>
        <p:grpSpPr>
          <a:xfrm>
            <a:off x="2136010" y="4337115"/>
            <a:ext cx="1785734" cy="1493631"/>
            <a:chOff x="3163366" y="1930920"/>
            <a:chExt cx="1785734" cy="1493631"/>
          </a:xfrm>
        </p:grpSpPr>
        <p:pic>
          <p:nvPicPr>
            <p:cNvPr id="76" name="Graphic 75" descr="Magnifying glass outline">
              <a:extLst>
                <a:ext uri="{FF2B5EF4-FFF2-40B4-BE49-F238E27FC236}">
                  <a16:creationId xmlns:a16="http://schemas.microsoft.com/office/drawing/2014/main" id="{791A9816-DB6D-1514-6F79-C9223F3F7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7476" y="1930920"/>
              <a:ext cx="896907" cy="896907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06D6B30-629A-A905-7A76-480CF438948E}"/>
                </a:ext>
              </a:extLst>
            </p:cNvPr>
            <p:cNvSpPr txBox="1"/>
            <p:nvPr/>
          </p:nvSpPr>
          <p:spPr>
            <a:xfrm>
              <a:off x="3163366" y="2839776"/>
              <a:ext cx="1785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Search for relevant info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DA0528F8-EFB0-5B93-753A-F3BC5B1BB1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72850" y="4168490"/>
            <a:ext cx="777174" cy="629785"/>
          </a:xfrm>
          <a:prstGeom prst="bentConnector3">
            <a:avLst>
              <a:gd name="adj1" fmla="val 100177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4CF70A8-E169-F272-68A9-80B815BA03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89738" y="4160457"/>
            <a:ext cx="820807" cy="667718"/>
          </a:xfrm>
          <a:prstGeom prst="bentConnector3">
            <a:avLst>
              <a:gd name="adj1" fmla="val 2422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113AE58E-57B2-4D30-0182-F3D283868A75}"/>
              </a:ext>
            </a:extLst>
          </p:cNvPr>
          <p:cNvCxnSpPr>
            <a:cxnSpLocks/>
          </p:cNvCxnSpPr>
          <p:nvPr/>
        </p:nvCxnSpPr>
        <p:spPr>
          <a:xfrm flipV="1">
            <a:off x="5629212" y="1890263"/>
            <a:ext cx="1094492" cy="1079119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1EEFA768-5732-4091-C6C1-DB5309299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0530" y="2690217"/>
            <a:ext cx="752028" cy="752028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F6FB3FB-C5F4-94A7-E6CF-42D879DDC5F1}"/>
              </a:ext>
            </a:extLst>
          </p:cNvPr>
          <p:cNvSpPr/>
          <p:nvPr/>
        </p:nvSpPr>
        <p:spPr>
          <a:xfrm>
            <a:off x="1310549" y="1684558"/>
            <a:ext cx="2028339" cy="917998"/>
          </a:xfrm>
          <a:prstGeom prst="wedgeEllipseCallout">
            <a:avLst>
              <a:gd name="adj1" fmla="val -22559"/>
              <a:gd name="adj2" fmla="val 743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DCAB0-C2EA-FEDB-D4C7-0F879B97AAE8}"/>
              </a:ext>
            </a:extLst>
          </p:cNvPr>
          <p:cNvSpPr txBox="1"/>
          <p:nvPr/>
        </p:nvSpPr>
        <p:spPr>
          <a:xfrm>
            <a:off x="807320" y="3373340"/>
            <a:ext cx="1678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User input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prstClr val="black"/>
                </a:solidFill>
                <a:latin typeface="IBM Plex Sans" panose="020B0503050203000203" pitchFamily="34" charset="0"/>
              </a:rPr>
              <a:t>(action request)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EE545-5A82-2EF9-9515-AF44A6CCA082}"/>
              </a:ext>
            </a:extLst>
          </p:cNvPr>
          <p:cNvSpPr txBox="1"/>
          <p:nvPr/>
        </p:nvSpPr>
        <p:spPr>
          <a:xfrm>
            <a:off x="1413734" y="1908040"/>
            <a:ext cx="1820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 wish the battery lasted longer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B74BF-3B55-5464-BE37-F677B7616F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8EA2E18-49D4-ECC3-8C85-B86DE0491D67}"/>
              </a:ext>
            </a:extLst>
          </p:cNvPr>
          <p:cNvSpPr/>
          <p:nvPr/>
        </p:nvSpPr>
        <p:spPr>
          <a:xfrm>
            <a:off x="7035057" y="718457"/>
            <a:ext cx="4630096" cy="5425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15FBEE-2850-6C50-581E-5941E886D61B}"/>
              </a:ext>
            </a:extLst>
          </p:cNvPr>
          <p:cNvSpPr txBox="1"/>
          <p:nvPr/>
        </p:nvSpPr>
        <p:spPr>
          <a:xfrm>
            <a:off x="7132687" y="862909"/>
            <a:ext cx="4495821" cy="519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IBM Plex Mono Light" panose="020B0409050203000203" pitchFamily="49" charset="0"/>
              </a:rPr>
              <a:t>What is the command to achieve the goal in the following user input?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</a:br>
            <a:endParaRPr lang="en-US" sz="1200" dirty="0">
              <a:solidFill>
                <a:schemeClr val="bg1">
                  <a:lumMod val="50000"/>
                </a:scheme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IBM Plex Mono Light" panose="020B0409050203000203" pitchFamily="49" charset="0"/>
              </a:rPr>
              <a:t>API reference: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---------------------------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To configure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carbonWrite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 9000 battery mode, call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battery_config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## Syntax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battery_config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 [ performance | longevity ]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### Example 1: For performance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battery_config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 performance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### Example 2: For long battery life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battery_config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 longevity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IBM Plex Mono Light" panose="020B0409050203000203" pitchFamily="49" charset="0"/>
              </a:rPr>
              <a:t>User input: I wish the battery lasted longer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A:</a:t>
            </a:r>
            <a:r>
              <a:rPr lang="en-US" sz="1200" dirty="0">
                <a:latin typeface="IBM Plex Mono Light" panose="020B0409050203000203" pitchFamily="49" charset="0"/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BM Plex Mono Light" panose="020B0409050203000203" pitchFamily="49" charset="0"/>
              </a:rPr>
              <a:t>battery_config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BM Plex Mono Light" panose="020B0409050203000203" pitchFamily="49" charset="0"/>
              </a:rPr>
              <a:t> longevity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IBM Plex Mono Light" panose="020B04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51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BF92-4169-7A32-A8AB-A312018B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AI agents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F4EF67-5349-C84B-AA99-18319BA81062}"/>
              </a:ext>
            </a:extLst>
          </p:cNvPr>
          <p:cNvGrpSpPr/>
          <p:nvPr/>
        </p:nvGrpSpPr>
        <p:grpSpPr>
          <a:xfrm>
            <a:off x="4501032" y="1615163"/>
            <a:ext cx="1954143" cy="1728808"/>
            <a:chOff x="887230" y="4145653"/>
            <a:chExt cx="2264886" cy="19133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CC9D26-3C84-3675-4818-124C9FD15629}"/>
                </a:ext>
              </a:extLst>
            </p:cNvPr>
            <p:cNvGrpSpPr/>
            <p:nvPr/>
          </p:nvGrpSpPr>
          <p:grpSpPr>
            <a:xfrm>
              <a:off x="1041719" y="4145653"/>
              <a:ext cx="972801" cy="891403"/>
              <a:chOff x="5638799" y="2971799"/>
              <a:chExt cx="2010947" cy="201094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C81FB78-9DC3-E4EE-6813-725C3FBB4F45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7" name="Graphic 16" descr="Document outline">
                <a:extLst>
                  <a:ext uri="{FF2B5EF4-FFF2-40B4-BE49-F238E27FC236}">
                    <a16:creationId xmlns:a16="http://schemas.microsoft.com/office/drawing/2014/main" id="{DDB99B0F-8507-C1E1-CC89-5F874114E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C1BD200-6A64-B080-26AA-76E5350CCBF0}"/>
                </a:ext>
              </a:extLst>
            </p:cNvPr>
            <p:cNvGrpSpPr/>
            <p:nvPr/>
          </p:nvGrpSpPr>
          <p:grpSpPr>
            <a:xfrm>
              <a:off x="1334952" y="4399463"/>
              <a:ext cx="972801" cy="891403"/>
              <a:chOff x="5638799" y="2971799"/>
              <a:chExt cx="2010947" cy="201094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AB24E53-9120-23FB-026B-AE7962D0298C}"/>
                  </a:ext>
                </a:extLst>
              </p:cNvPr>
              <p:cNvSpPr/>
              <p:nvPr/>
            </p:nvSpPr>
            <p:spPr>
              <a:xfrm>
                <a:off x="6024281" y="3144166"/>
                <a:ext cx="1252820" cy="1636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" name="Graphic 14" descr="Document outline">
                <a:extLst>
                  <a:ext uri="{FF2B5EF4-FFF2-40B4-BE49-F238E27FC236}">
                    <a16:creationId xmlns:a16="http://schemas.microsoft.com/office/drawing/2014/main" id="{08A85FDF-834A-9622-9751-5D83A9401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A437F8-6606-680C-F0AB-77C086CA71C2}"/>
                </a:ext>
              </a:extLst>
            </p:cNvPr>
            <p:cNvGrpSpPr/>
            <p:nvPr/>
          </p:nvGrpSpPr>
          <p:grpSpPr>
            <a:xfrm>
              <a:off x="1664425" y="4228752"/>
              <a:ext cx="972801" cy="891403"/>
              <a:chOff x="5638799" y="2971799"/>
              <a:chExt cx="2010947" cy="201094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DDBE12D-23D2-549C-DFA7-DF691D572EF5}"/>
                  </a:ext>
                </a:extLst>
              </p:cNvPr>
              <p:cNvSpPr/>
              <p:nvPr/>
            </p:nvSpPr>
            <p:spPr>
              <a:xfrm>
                <a:off x="6024281" y="3144166"/>
                <a:ext cx="1252820" cy="1636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3" name="Graphic 12" descr="Document outline">
                <a:extLst>
                  <a:ext uri="{FF2B5EF4-FFF2-40B4-BE49-F238E27FC236}">
                    <a16:creationId xmlns:a16="http://schemas.microsoft.com/office/drawing/2014/main" id="{684D221D-181C-18E7-8AF0-23FDD266E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AEAEE2A-6A20-4AED-D5B9-ADEDD5B5D508}"/>
                </a:ext>
              </a:extLst>
            </p:cNvPr>
            <p:cNvGrpSpPr/>
            <p:nvPr/>
          </p:nvGrpSpPr>
          <p:grpSpPr>
            <a:xfrm>
              <a:off x="2030043" y="4528532"/>
              <a:ext cx="972801" cy="891403"/>
              <a:chOff x="5638799" y="2971799"/>
              <a:chExt cx="2010947" cy="201094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131D796-899E-6C49-E9F3-2170070113DC}"/>
                  </a:ext>
                </a:extLst>
              </p:cNvPr>
              <p:cNvSpPr/>
              <p:nvPr/>
            </p:nvSpPr>
            <p:spPr>
              <a:xfrm>
                <a:off x="6024281" y="3144166"/>
                <a:ext cx="1252820" cy="1636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1" name="Graphic 10" descr="Document outline">
                <a:extLst>
                  <a:ext uri="{FF2B5EF4-FFF2-40B4-BE49-F238E27FC236}">
                    <a16:creationId xmlns:a16="http://schemas.microsoft.com/office/drawing/2014/main" id="{DA7E1D6E-D86F-DEA0-6148-ED863FDDB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F3382-BB99-5EA9-0915-C86E334888B5}"/>
                </a:ext>
              </a:extLst>
            </p:cNvPr>
            <p:cNvSpPr txBox="1"/>
            <p:nvPr/>
          </p:nvSpPr>
          <p:spPr>
            <a:xfrm>
              <a:off x="887230" y="5411822"/>
              <a:ext cx="2264886" cy="64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Knowledge base (articles, database)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32074D-93E1-903E-D5DE-187078CB1B4D}"/>
              </a:ext>
            </a:extLst>
          </p:cNvPr>
          <p:cNvGrpSpPr/>
          <p:nvPr/>
        </p:nvGrpSpPr>
        <p:grpSpPr>
          <a:xfrm>
            <a:off x="2753354" y="2494159"/>
            <a:ext cx="1785734" cy="1292902"/>
            <a:chOff x="6112078" y="-1224055"/>
            <a:chExt cx="1785734" cy="1292902"/>
          </a:xfrm>
        </p:grpSpPr>
        <p:pic>
          <p:nvPicPr>
            <p:cNvPr id="19" name="Graphic 18" descr="Magnifying glass outline">
              <a:extLst>
                <a:ext uri="{FF2B5EF4-FFF2-40B4-BE49-F238E27FC236}">
                  <a16:creationId xmlns:a16="http://schemas.microsoft.com/office/drawing/2014/main" id="{AAF12108-1F09-FD5B-4FB8-99A90698B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5417" y="-1224055"/>
              <a:ext cx="748334" cy="74833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1B61A-BCA8-8A9C-C531-F153832E579E}"/>
                </a:ext>
              </a:extLst>
            </p:cNvPr>
            <p:cNvSpPr txBox="1"/>
            <p:nvPr/>
          </p:nvSpPr>
          <p:spPr>
            <a:xfrm>
              <a:off x="6112078" y="-515928"/>
              <a:ext cx="1785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Search for relevant info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3F8ADA8-BC90-5B87-0785-DC5C968EA1C3}"/>
              </a:ext>
            </a:extLst>
          </p:cNvPr>
          <p:cNvCxnSpPr>
            <a:cxnSpLocks/>
          </p:cNvCxnSpPr>
          <p:nvPr/>
        </p:nvCxnSpPr>
        <p:spPr>
          <a:xfrm>
            <a:off x="1627094" y="4109714"/>
            <a:ext cx="1956211" cy="696601"/>
          </a:xfrm>
          <a:prstGeom prst="bentConnector3">
            <a:avLst>
              <a:gd name="adj1" fmla="val -868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F6E5A-6143-7815-F940-277DBE9DCF57}"/>
              </a:ext>
            </a:extLst>
          </p:cNvPr>
          <p:cNvSpPr/>
          <p:nvPr/>
        </p:nvSpPr>
        <p:spPr>
          <a:xfrm>
            <a:off x="7660892" y="442914"/>
            <a:ext cx="4291475" cy="449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3EA63-C9FA-2529-834D-6342B2B1E391}"/>
              </a:ext>
            </a:extLst>
          </p:cNvPr>
          <p:cNvSpPr txBox="1"/>
          <p:nvPr/>
        </p:nvSpPr>
        <p:spPr>
          <a:xfrm>
            <a:off x="7782779" y="600033"/>
            <a:ext cx="4196992" cy="417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API reference: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---------------------------</a:t>
            </a:r>
            <a:endParaRPr lang="en-CA" sz="1200" b="1" dirty="0">
              <a:solidFill>
                <a:prstClr val="black">
                  <a:lumMod val="50000"/>
                  <a:lumOff val="50000"/>
                </a:prst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&lt;article-text&gt;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---------------------------</a:t>
            </a:r>
            <a:endParaRPr lang="en-CA" sz="1200" b="1" dirty="0">
              <a:solidFill>
                <a:prstClr val="black">
                  <a:lumMod val="50000"/>
                  <a:lumOff val="50000"/>
                </a:prst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BM Plex Mono Light" panose="020B0409050203000203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User input: I wish the battery lasted longer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 dirty="0">
              <a:solidFill>
                <a:prstClr val="black">
                  <a:lumMod val="50000"/>
                  <a:lumOff val="50000"/>
                </a:prst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Is there a command to accomplish this goal?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BM Plex Mono Light" panose="020B0409050203000203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A: </a:t>
            </a: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 dirty="0">
              <a:solidFill>
                <a:prstClr val="black">
                  <a:lumMod val="50000"/>
                  <a:lumOff val="50000"/>
                </a:prstClr>
              </a:solidFill>
              <a:latin typeface="IBM Plex Mono Light" panose="020B0409050203000203" pitchFamily="49" charset="0"/>
            </a:endParaRPr>
          </a:p>
          <a:p>
            <a:pPr>
              <a:lnSpc>
                <a:spcPts val="2000"/>
              </a:lnSpc>
              <a:defRPr/>
            </a:pP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I</a:t>
            </a: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s </a:t>
            </a: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it a system command or REST API?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BM Plex Mono Light" panose="020B0409050203000203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A: </a:t>
            </a: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system command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 dirty="0">
              <a:solidFill>
                <a:prstClr val="black">
                  <a:lumMod val="50000"/>
                  <a:lumOff val="50000"/>
                </a:prst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What is the command, with parameters?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A: </a:t>
            </a:r>
            <a:r>
              <a:rPr kumimoji="0" lang="en-CA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battery_config</a:t>
            </a: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 longevity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E4E11E-848A-C901-B488-AAEC2E2BA8C8}"/>
              </a:ext>
            </a:extLst>
          </p:cNvPr>
          <p:cNvGrpSpPr/>
          <p:nvPr/>
        </p:nvGrpSpPr>
        <p:grpSpPr>
          <a:xfrm rot="20255401">
            <a:off x="3336017" y="808359"/>
            <a:ext cx="1931365" cy="3678701"/>
            <a:chOff x="3477717" y="1190986"/>
            <a:chExt cx="1931365" cy="3678701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DC73D63-C895-E055-AEE5-D51D255C129E}"/>
                </a:ext>
              </a:extLst>
            </p:cNvPr>
            <p:cNvSpPr/>
            <p:nvPr/>
          </p:nvSpPr>
          <p:spPr>
            <a:xfrm rot="16200000">
              <a:off x="3442349" y="2924226"/>
              <a:ext cx="1980829" cy="1910093"/>
            </a:xfrm>
            <a:prstGeom prst="arc">
              <a:avLst>
                <a:gd name="adj1" fmla="val 20841130"/>
                <a:gd name="adj2" fmla="val 849551"/>
              </a:avLst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9B494D55-C8A8-FA13-0473-EE04FD7D9264}"/>
                </a:ext>
              </a:extLst>
            </p:cNvPr>
            <p:cNvSpPr/>
            <p:nvPr/>
          </p:nvSpPr>
          <p:spPr>
            <a:xfrm rot="5400000">
              <a:off x="3463621" y="1226354"/>
              <a:ext cx="1980829" cy="1910093"/>
            </a:xfrm>
            <a:prstGeom prst="arc">
              <a:avLst>
                <a:gd name="adj1" fmla="val 20820088"/>
                <a:gd name="adj2" fmla="val 917928"/>
              </a:avLst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0A1A66D-2877-AB6C-AC0E-DE6C03EFD5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02518" y="3075531"/>
            <a:ext cx="1533644" cy="1119234"/>
          </a:xfrm>
          <a:prstGeom prst="bentConnector3">
            <a:avLst>
              <a:gd name="adj1" fmla="val -617"/>
            </a:avLst>
          </a:prstGeom>
          <a:ln w="381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EAC94B-912E-11BC-5D85-D293BFA564C9}"/>
              </a:ext>
            </a:extLst>
          </p:cNvPr>
          <p:cNvCxnSpPr>
            <a:cxnSpLocks/>
          </p:cNvCxnSpPr>
          <p:nvPr/>
        </p:nvCxnSpPr>
        <p:spPr>
          <a:xfrm flipV="1">
            <a:off x="5467463" y="4384596"/>
            <a:ext cx="2136458" cy="598003"/>
          </a:xfrm>
          <a:prstGeom prst="bentConnector3">
            <a:avLst>
              <a:gd name="adj1" fmla="val 6984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9FBA914-20B0-3BEB-4124-6DB5AC9C0A3D}"/>
              </a:ext>
            </a:extLst>
          </p:cNvPr>
          <p:cNvCxnSpPr>
            <a:cxnSpLocks/>
          </p:cNvCxnSpPr>
          <p:nvPr/>
        </p:nvCxnSpPr>
        <p:spPr>
          <a:xfrm flipV="1">
            <a:off x="5494867" y="3621619"/>
            <a:ext cx="2106331" cy="1048594"/>
          </a:xfrm>
          <a:prstGeom prst="bentConnector3">
            <a:avLst>
              <a:gd name="adj1" fmla="val 61305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AD613F-B41A-B730-9C70-BE0924A022AD}"/>
              </a:ext>
            </a:extLst>
          </p:cNvPr>
          <p:cNvCxnSpPr>
            <a:cxnSpLocks/>
          </p:cNvCxnSpPr>
          <p:nvPr/>
        </p:nvCxnSpPr>
        <p:spPr>
          <a:xfrm>
            <a:off x="6628957" y="2868326"/>
            <a:ext cx="97224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534F056-DC3F-423B-E165-7C67536D75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23120" y="5011928"/>
            <a:ext cx="4215241" cy="463582"/>
          </a:xfrm>
          <a:prstGeom prst="bentConnector3">
            <a:avLst>
              <a:gd name="adj1" fmla="val 378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446E85-9FA9-4CA6-EDBF-4457DEC3CB2C}"/>
              </a:ext>
            </a:extLst>
          </p:cNvPr>
          <p:cNvGrpSpPr/>
          <p:nvPr/>
        </p:nvGrpSpPr>
        <p:grpSpPr>
          <a:xfrm>
            <a:off x="3806491" y="4109714"/>
            <a:ext cx="1228386" cy="1715203"/>
            <a:chOff x="2012177" y="4083912"/>
            <a:chExt cx="1228386" cy="1715203"/>
          </a:xfrm>
        </p:grpSpPr>
        <p:pic>
          <p:nvPicPr>
            <p:cNvPr id="36" name="Graphic 35" descr="Decision chart outline">
              <a:extLst>
                <a:ext uri="{FF2B5EF4-FFF2-40B4-BE49-F238E27FC236}">
                  <a16:creationId xmlns:a16="http://schemas.microsoft.com/office/drawing/2014/main" id="{CB4E1B4F-0ECC-55FC-7485-41EDBF6B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02068" y="4083912"/>
              <a:ext cx="1048605" cy="104860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CB7DDB-0374-113D-4A20-B3983F0769ED}"/>
                </a:ext>
              </a:extLst>
            </p:cNvPr>
            <p:cNvSpPr txBox="1"/>
            <p:nvPr/>
          </p:nvSpPr>
          <p:spPr>
            <a:xfrm>
              <a:off x="2012177" y="5214340"/>
              <a:ext cx="1228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Application logic</a:t>
              </a:r>
            </a:p>
          </p:txBody>
        </p:sp>
      </p:grpSp>
      <p:pic>
        <p:nvPicPr>
          <p:cNvPr id="3" name="Graphic 2" descr="User with solid fill">
            <a:extLst>
              <a:ext uri="{FF2B5EF4-FFF2-40B4-BE49-F238E27FC236}">
                <a16:creationId xmlns:a16="http://schemas.microsoft.com/office/drawing/2014/main" id="{E4D9262B-24C6-8E9E-C74A-ECE81E276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0530" y="2690217"/>
            <a:ext cx="752028" cy="752028"/>
          </a:xfrm>
          <a:prstGeom prst="rect">
            <a:avLst/>
          </a:prstGeom>
        </p:spPr>
      </p:pic>
      <p:sp>
        <p:nvSpPr>
          <p:cNvPr id="38" name="Speech Bubble: Oval 37">
            <a:extLst>
              <a:ext uri="{FF2B5EF4-FFF2-40B4-BE49-F238E27FC236}">
                <a16:creationId xmlns:a16="http://schemas.microsoft.com/office/drawing/2014/main" id="{1337C006-C7FF-5FE1-2C14-F0981B0882A1}"/>
              </a:ext>
            </a:extLst>
          </p:cNvPr>
          <p:cNvSpPr/>
          <p:nvPr/>
        </p:nvSpPr>
        <p:spPr>
          <a:xfrm>
            <a:off x="1310549" y="1684558"/>
            <a:ext cx="2028339" cy="917998"/>
          </a:xfrm>
          <a:prstGeom prst="wedgeEllipseCallout">
            <a:avLst>
              <a:gd name="adj1" fmla="val -22559"/>
              <a:gd name="adj2" fmla="val 743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769025-83A9-2766-2562-C322CCA449F3}"/>
              </a:ext>
            </a:extLst>
          </p:cNvPr>
          <p:cNvSpPr txBox="1"/>
          <p:nvPr/>
        </p:nvSpPr>
        <p:spPr>
          <a:xfrm>
            <a:off x="807320" y="3373340"/>
            <a:ext cx="1678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User input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prstClr val="black"/>
                </a:solidFill>
                <a:latin typeface="IBM Plex Sans" panose="020B0503050203000203" pitchFamily="34" charset="0"/>
              </a:rPr>
              <a:t>(action request)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411E57-AB44-4495-8EA2-4BC634C861C6}"/>
              </a:ext>
            </a:extLst>
          </p:cNvPr>
          <p:cNvSpPr txBox="1"/>
          <p:nvPr/>
        </p:nvSpPr>
        <p:spPr>
          <a:xfrm>
            <a:off x="1413734" y="1908040"/>
            <a:ext cx="1820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 wish the battery lasted longer</a:t>
            </a:r>
          </a:p>
        </p:txBody>
      </p:sp>
    </p:spTree>
    <p:extLst>
      <p:ext uri="{BB962C8B-B14F-4D97-AF65-F5344CB8AC3E}">
        <p14:creationId xmlns:p14="http://schemas.microsoft.com/office/powerpoint/2010/main" val="216680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48D9-AC11-98DE-E2B0-1B51A5FD2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0CC1-EBDC-FB37-838C-CEB4097D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AI agents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22454F-1A3A-6D44-8A6F-79359697C883}"/>
              </a:ext>
            </a:extLst>
          </p:cNvPr>
          <p:cNvGrpSpPr/>
          <p:nvPr/>
        </p:nvGrpSpPr>
        <p:grpSpPr>
          <a:xfrm>
            <a:off x="4501032" y="1615163"/>
            <a:ext cx="1954143" cy="1728808"/>
            <a:chOff x="887230" y="4145653"/>
            <a:chExt cx="2264886" cy="19133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6B70748-0978-4295-6086-F80544DD9E80}"/>
                </a:ext>
              </a:extLst>
            </p:cNvPr>
            <p:cNvGrpSpPr/>
            <p:nvPr/>
          </p:nvGrpSpPr>
          <p:grpSpPr>
            <a:xfrm>
              <a:off x="1041719" y="4145653"/>
              <a:ext cx="972801" cy="891403"/>
              <a:chOff x="5638799" y="2971799"/>
              <a:chExt cx="2010947" cy="201094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C77BCD8-C6ED-F5EC-7E44-DC0FF26BF914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7" name="Graphic 16" descr="Document outline">
                <a:extLst>
                  <a:ext uri="{FF2B5EF4-FFF2-40B4-BE49-F238E27FC236}">
                    <a16:creationId xmlns:a16="http://schemas.microsoft.com/office/drawing/2014/main" id="{74068E20-9765-27EF-D881-4CD44EC08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DE2D230-8B36-5269-F12B-D1984634CA77}"/>
                </a:ext>
              </a:extLst>
            </p:cNvPr>
            <p:cNvGrpSpPr/>
            <p:nvPr/>
          </p:nvGrpSpPr>
          <p:grpSpPr>
            <a:xfrm>
              <a:off x="1334952" y="4399463"/>
              <a:ext cx="972801" cy="891403"/>
              <a:chOff x="5638799" y="2971799"/>
              <a:chExt cx="2010947" cy="201094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EB4773-6D96-3D57-70C6-327C7A2E6932}"/>
                  </a:ext>
                </a:extLst>
              </p:cNvPr>
              <p:cNvSpPr/>
              <p:nvPr/>
            </p:nvSpPr>
            <p:spPr>
              <a:xfrm>
                <a:off x="6024281" y="3144166"/>
                <a:ext cx="1252820" cy="1636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" name="Graphic 14" descr="Document outline">
                <a:extLst>
                  <a:ext uri="{FF2B5EF4-FFF2-40B4-BE49-F238E27FC236}">
                    <a16:creationId xmlns:a16="http://schemas.microsoft.com/office/drawing/2014/main" id="{2AAD02DC-964E-C2EE-4357-DA82F0E12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1ACD88-422E-00D2-00BA-E284A58E32AB}"/>
                </a:ext>
              </a:extLst>
            </p:cNvPr>
            <p:cNvGrpSpPr/>
            <p:nvPr/>
          </p:nvGrpSpPr>
          <p:grpSpPr>
            <a:xfrm>
              <a:off x="1664425" y="4228752"/>
              <a:ext cx="972801" cy="891403"/>
              <a:chOff x="5638799" y="2971799"/>
              <a:chExt cx="2010947" cy="201094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B6C9C2-24DF-3744-9134-51218E8FB398}"/>
                  </a:ext>
                </a:extLst>
              </p:cNvPr>
              <p:cNvSpPr/>
              <p:nvPr/>
            </p:nvSpPr>
            <p:spPr>
              <a:xfrm>
                <a:off x="6024281" y="3144166"/>
                <a:ext cx="1252820" cy="1636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3" name="Graphic 12" descr="Document outline">
                <a:extLst>
                  <a:ext uri="{FF2B5EF4-FFF2-40B4-BE49-F238E27FC236}">
                    <a16:creationId xmlns:a16="http://schemas.microsoft.com/office/drawing/2014/main" id="{F2536116-B51F-CD74-1481-32968D97A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C5A8D7-9CC5-4DE8-1C3A-98827374E517}"/>
                </a:ext>
              </a:extLst>
            </p:cNvPr>
            <p:cNvGrpSpPr/>
            <p:nvPr/>
          </p:nvGrpSpPr>
          <p:grpSpPr>
            <a:xfrm>
              <a:off x="2030043" y="4528532"/>
              <a:ext cx="972801" cy="891403"/>
              <a:chOff x="5638799" y="2971799"/>
              <a:chExt cx="2010947" cy="201094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157ED33-4A08-3555-3519-BB757116844E}"/>
                  </a:ext>
                </a:extLst>
              </p:cNvPr>
              <p:cNvSpPr/>
              <p:nvPr/>
            </p:nvSpPr>
            <p:spPr>
              <a:xfrm>
                <a:off x="6024281" y="3144166"/>
                <a:ext cx="1252820" cy="1636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1" name="Graphic 10" descr="Document outline">
                <a:extLst>
                  <a:ext uri="{FF2B5EF4-FFF2-40B4-BE49-F238E27FC236}">
                    <a16:creationId xmlns:a16="http://schemas.microsoft.com/office/drawing/2014/main" id="{64BAEEDF-8FEB-76A4-876D-F0B3E97FC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2486E6-36A5-FFC4-6AD7-A3515CE03330}"/>
                </a:ext>
              </a:extLst>
            </p:cNvPr>
            <p:cNvSpPr txBox="1"/>
            <p:nvPr/>
          </p:nvSpPr>
          <p:spPr>
            <a:xfrm>
              <a:off x="887230" y="5411822"/>
              <a:ext cx="2264886" cy="64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Knowledge base (articles, database)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7CA789-F273-AA41-6EF0-FB4CBBA05468}"/>
              </a:ext>
            </a:extLst>
          </p:cNvPr>
          <p:cNvGrpSpPr/>
          <p:nvPr/>
        </p:nvGrpSpPr>
        <p:grpSpPr>
          <a:xfrm>
            <a:off x="2753354" y="2494159"/>
            <a:ext cx="1785734" cy="1292902"/>
            <a:chOff x="6112078" y="-1224055"/>
            <a:chExt cx="1785734" cy="1292902"/>
          </a:xfrm>
        </p:grpSpPr>
        <p:pic>
          <p:nvPicPr>
            <p:cNvPr id="19" name="Graphic 18" descr="Magnifying glass outline">
              <a:extLst>
                <a:ext uri="{FF2B5EF4-FFF2-40B4-BE49-F238E27FC236}">
                  <a16:creationId xmlns:a16="http://schemas.microsoft.com/office/drawing/2014/main" id="{B955CAF4-A34B-D82B-C183-AFA121F7C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5417" y="-1224055"/>
              <a:ext cx="748334" cy="74833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A5ECB-3AC0-4EE1-06DF-406F898F6653}"/>
                </a:ext>
              </a:extLst>
            </p:cNvPr>
            <p:cNvSpPr txBox="1"/>
            <p:nvPr/>
          </p:nvSpPr>
          <p:spPr>
            <a:xfrm>
              <a:off x="6112078" y="-515928"/>
              <a:ext cx="1785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Search for relevant info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EBAEFE5-6A94-0CA7-E243-F00A518967A9}"/>
              </a:ext>
            </a:extLst>
          </p:cNvPr>
          <p:cNvCxnSpPr>
            <a:cxnSpLocks/>
          </p:cNvCxnSpPr>
          <p:nvPr/>
        </p:nvCxnSpPr>
        <p:spPr>
          <a:xfrm>
            <a:off x="1627094" y="4109714"/>
            <a:ext cx="1956211" cy="696601"/>
          </a:xfrm>
          <a:prstGeom prst="bentConnector3">
            <a:avLst>
              <a:gd name="adj1" fmla="val -868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AAFFF7B-3000-29DD-DC80-05D50CE5D5AF}"/>
              </a:ext>
            </a:extLst>
          </p:cNvPr>
          <p:cNvGrpSpPr/>
          <p:nvPr/>
        </p:nvGrpSpPr>
        <p:grpSpPr>
          <a:xfrm rot="20255401">
            <a:off x="3336017" y="808359"/>
            <a:ext cx="1931365" cy="3678701"/>
            <a:chOff x="3477717" y="1190986"/>
            <a:chExt cx="1931365" cy="3678701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B748D502-FDBC-5545-843D-5E3040C758CE}"/>
                </a:ext>
              </a:extLst>
            </p:cNvPr>
            <p:cNvSpPr/>
            <p:nvPr/>
          </p:nvSpPr>
          <p:spPr>
            <a:xfrm rot="16200000">
              <a:off x="3442349" y="2924226"/>
              <a:ext cx="1980829" cy="1910093"/>
            </a:xfrm>
            <a:prstGeom prst="arc">
              <a:avLst>
                <a:gd name="adj1" fmla="val 20841130"/>
                <a:gd name="adj2" fmla="val 849551"/>
              </a:avLst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344E8AB-E06D-EB3E-5108-5D9146567FD7}"/>
                </a:ext>
              </a:extLst>
            </p:cNvPr>
            <p:cNvSpPr/>
            <p:nvPr/>
          </p:nvSpPr>
          <p:spPr>
            <a:xfrm rot="5400000">
              <a:off x="3463621" y="1226354"/>
              <a:ext cx="1980829" cy="1910093"/>
            </a:xfrm>
            <a:prstGeom prst="arc">
              <a:avLst>
                <a:gd name="adj1" fmla="val 20820088"/>
                <a:gd name="adj2" fmla="val 917928"/>
              </a:avLst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CDDC031-8619-8E67-3A11-CDBC5267FC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02518" y="3075531"/>
            <a:ext cx="1533644" cy="1119234"/>
          </a:xfrm>
          <a:prstGeom prst="bentConnector3">
            <a:avLst>
              <a:gd name="adj1" fmla="val -617"/>
            </a:avLst>
          </a:prstGeom>
          <a:ln w="381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91D72CE-5D34-00C0-99EF-E9F27184D5BF}"/>
              </a:ext>
            </a:extLst>
          </p:cNvPr>
          <p:cNvCxnSpPr>
            <a:cxnSpLocks/>
          </p:cNvCxnSpPr>
          <p:nvPr/>
        </p:nvCxnSpPr>
        <p:spPr>
          <a:xfrm flipV="1">
            <a:off x="5467463" y="4384596"/>
            <a:ext cx="2136458" cy="598003"/>
          </a:xfrm>
          <a:prstGeom prst="bentConnector3">
            <a:avLst>
              <a:gd name="adj1" fmla="val 6984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5BCE14C-150A-1B7C-AB43-2A828906DC91}"/>
              </a:ext>
            </a:extLst>
          </p:cNvPr>
          <p:cNvCxnSpPr>
            <a:cxnSpLocks/>
          </p:cNvCxnSpPr>
          <p:nvPr/>
        </p:nvCxnSpPr>
        <p:spPr>
          <a:xfrm flipV="1">
            <a:off x="5494867" y="3621619"/>
            <a:ext cx="2106331" cy="1048594"/>
          </a:xfrm>
          <a:prstGeom prst="bentConnector3">
            <a:avLst>
              <a:gd name="adj1" fmla="val 61305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62722F-D45F-8DCB-3072-B31A4C28D836}"/>
              </a:ext>
            </a:extLst>
          </p:cNvPr>
          <p:cNvCxnSpPr>
            <a:cxnSpLocks/>
          </p:cNvCxnSpPr>
          <p:nvPr/>
        </p:nvCxnSpPr>
        <p:spPr>
          <a:xfrm>
            <a:off x="6628957" y="2868326"/>
            <a:ext cx="97224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65FCDBF-4F52-EF58-51F1-F7C715A76C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23120" y="5011928"/>
            <a:ext cx="4215241" cy="463582"/>
          </a:xfrm>
          <a:prstGeom prst="bentConnector3">
            <a:avLst>
              <a:gd name="adj1" fmla="val 378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2BF0A9-CE9B-78A6-11A3-44983E301408}"/>
              </a:ext>
            </a:extLst>
          </p:cNvPr>
          <p:cNvGrpSpPr/>
          <p:nvPr/>
        </p:nvGrpSpPr>
        <p:grpSpPr>
          <a:xfrm>
            <a:off x="3806491" y="4109714"/>
            <a:ext cx="1228386" cy="1715203"/>
            <a:chOff x="2012177" y="4083912"/>
            <a:chExt cx="1228386" cy="1715203"/>
          </a:xfrm>
        </p:grpSpPr>
        <p:pic>
          <p:nvPicPr>
            <p:cNvPr id="36" name="Graphic 35" descr="Decision chart outline">
              <a:extLst>
                <a:ext uri="{FF2B5EF4-FFF2-40B4-BE49-F238E27FC236}">
                  <a16:creationId xmlns:a16="http://schemas.microsoft.com/office/drawing/2014/main" id="{2F860C88-22DB-C345-7A3F-CFCFC0EA7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02068" y="4083912"/>
              <a:ext cx="1048605" cy="104860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5B8EA5-2691-4861-18A1-3526B7B9D147}"/>
                </a:ext>
              </a:extLst>
            </p:cNvPr>
            <p:cNvSpPr txBox="1"/>
            <p:nvPr/>
          </p:nvSpPr>
          <p:spPr>
            <a:xfrm>
              <a:off x="2012177" y="5214340"/>
              <a:ext cx="1228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Application logic</a:t>
              </a:r>
            </a:p>
          </p:txBody>
        </p:sp>
      </p:grpSp>
      <p:pic>
        <p:nvPicPr>
          <p:cNvPr id="3" name="Graphic 2" descr="User with solid fill">
            <a:extLst>
              <a:ext uri="{FF2B5EF4-FFF2-40B4-BE49-F238E27FC236}">
                <a16:creationId xmlns:a16="http://schemas.microsoft.com/office/drawing/2014/main" id="{D6F7748E-9376-0570-BD86-0290F97454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0530" y="2690217"/>
            <a:ext cx="752028" cy="752028"/>
          </a:xfrm>
          <a:prstGeom prst="rect">
            <a:avLst/>
          </a:prstGeom>
        </p:spPr>
      </p:pic>
      <p:sp>
        <p:nvSpPr>
          <p:cNvPr id="38" name="Speech Bubble: Oval 37">
            <a:extLst>
              <a:ext uri="{FF2B5EF4-FFF2-40B4-BE49-F238E27FC236}">
                <a16:creationId xmlns:a16="http://schemas.microsoft.com/office/drawing/2014/main" id="{41132B8D-26B7-2DCF-6F9E-AF7E365F9BAB}"/>
              </a:ext>
            </a:extLst>
          </p:cNvPr>
          <p:cNvSpPr/>
          <p:nvPr/>
        </p:nvSpPr>
        <p:spPr>
          <a:xfrm>
            <a:off x="1310549" y="1684558"/>
            <a:ext cx="2028339" cy="917998"/>
          </a:xfrm>
          <a:prstGeom prst="wedgeEllipseCallout">
            <a:avLst>
              <a:gd name="adj1" fmla="val -22559"/>
              <a:gd name="adj2" fmla="val 743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1F1FCB-7647-2793-C012-983719174D5C}"/>
              </a:ext>
            </a:extLst>
          </p:cNvPr>
          <p:cNvSpPr txBox="1"/>
          <p:nvPr/>
        </p:nvSpPr>
        <p:spPr>
          <a:xfrm>
            <a:off x="807320" y="3373340"/>
            <a:ext cx="1678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User input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prstClr val="black"/>
                </a:solidFill>
                <a:latin typeface="IBM Plex Sans" panose="020B0503050203000203" pitchFamily="34" charset="0"/>
              </a:rPr>
              <a:t>(action request)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4E227A-3BDE-09E8-0F4F-F67F3A8CE0D5}"/>
              </a:ext>
            </a:extLst>
          </p:cNvPr>
          <p:cNvSpPr txBox="1"/>
          <p:nvPr/>
        </p:nvSpPr>
        <p:spPr>
          <a:xfrm>
            <a:off x="1413734" y="1908040"/>
            <a:ext cx="1820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 wish the battery lasted longer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BF2231-780B-CBE7-2F47-8A307C16ED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74D24C-2F74-658A-50BA-C4DC2042D1E0}"/>
              </a:ext>
            </a:extLst>
          </p:cNvPr>
          <p:cNvSpPr/>
          <p:nvPr/>
        </p:nvSpPr>
        <p:spPr>
          <a:xfrm>
            <a:off x="7660892" y="442914"/>
            <a:ext cx="4291475" cy="449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95BBA0-999B-E099-7F6C-CE20A929B8DD}"/>
              </a:ext>
            </a:extLst>
          </p:cNvPr>
          <p:cNvSpPr txBox="1"/>
          <p:nvPr/>
        </p:nvSpPr>
        <p:spPr>
          <a:xfrm>
            <a:off x="7782779" y="600033"/>
            <a:ext cx="4196992" cy="417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API reference: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---------------------------</a:t>
            </a:r>
            <a:endParaRPr lang="en-CA" sz="1200" b="1" dirty="0">
              <a:solidFill>
                <a:prstClr val="black">
                  <a:lumMod val="50000"/>
                  <a:lumOff val="50000"/>
                </a:prst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&lt;article-text&gt;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BM Plex Mono Light" panose="020B0409050203000203" pitchFamily="49" charset="0"/>
              </a:rPr>
              <a:t>---------------------------</a:t>
            </a:r>
            <a:endParaRPr lang="en-CA" sz="1200" b="1" dirty="0">
              <a:solidFill>
                <a:prstClr val="black">
                  <a:lumMod val="50000"/>
                  <a:lumOff val="50000"/>
                </a:prst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BM Plex Mono Light" panose="020B0409050203000203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User input: I wish the battery lasted longer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 dirty="0">
              <a:solidFill>
                <a:prstClr val="black">
                  <a:lumMod val="50000"/>
                  <a:lumOff val="50000"/>
                </a:prst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Is there a command to accomplish this goal?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BM Plex Mono Light" panose="020B0409050203000203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A: </a:t>
            </a: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yes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 dirty="0">
              <a:solidFill>
                <a:prstClr val="black">
                  <a:lumMod val="50000"/>
                  <a:lumOff val="50000"/>
                </a:prstClr>
              </a:solidFill>
              <a:latin typeface="IBM Plex Mono Light" panose="020B0409050203000203" pitchFamily="49" charset="0"/>
            </a:endParaRPr>
          </a:p>
          <a:p>
            <a:pPr>
              <a:lnSpc>
                <a:spcPts val="2000"/>
              </a:lnSpc>
              <a:defRPr/>
            </a:pP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I</a:t>
            </a: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s </a:t>
            </a: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it a system command or REST API?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BM Plex Mono Light" panose="020B0409050203000203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A: </a:t>
            </a: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system command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 dirty="0">
              <a:solidFill>
                <a:prstClr val="black">
                  <a:lumMod val="50000"/>
                  <a:lumOff val="50000"/>
                </a:prstClr>
              </a:solidFill>
              <a:latin typeface="IBM Plex Mono Light" panose="020B0409050203000203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IBM Plex Mono Light" panose="020B0409050203000203" pitchFamily="49" charset="0"/>
              </a:rPr>
              <a:t>What is the command, with parameters?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A: </a:t>
            </a:r>
            <a:r>
              <a:rPr kumimoji="0" lang="en-CA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battery_config</a:t>
            </a: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IBM Plex Mono Light" panose="020B0409050203000203" pitchFamily="49" charset="0"/>
                <a:ea typeface="+mn-ea"/>
                <a:cs typeface="+mn-cs"/>
              </a:rPr>
              <a:t> longevity</a:t>
            </a:r>
          </a:p>
        </p:txBody>
      </p:sp>
    </p:spTree>
    <p:extLst>
      <p:ext uri="{BB962C8B-B14F-4D97-AF65-F5344CB8AC3E}">
        <p14:creationId xmlns:p14="http://schemas.microsoft.com/office/powerpoint/2010/main" val="17912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D096BF-81F2-3109-A537-6E6361372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39" y="468855"/>
            <a:ext cx="6020921" cy="5414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B6AA2-D06F-FCD9-29F5-8B1321D6CE20}"/>
              </a:ext>
            </a:extLst>
          </p:cNvPr>
          <p:cNvSpPr txBox="1"/>
          <p:nvPr/>
        </p:nvSpPr>
        <p:spPr>
          <a:xfrm>
            <a:off x="1671637" y="5514052"/>
            <a:ext cx="133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hlinkClick r:id="rId3" action="ppaction://hlinkfile"/>
              </a:rPr>
              <a:t>watsonx.ai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329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BA44A-8261-4D5F-C95F-75A1381B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293E87-1AA7-57B1-17C1-FEBAAE92EF3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F5FEC-E79A-9E6C-C5B5-90C1A145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000" spc="300" dirty="0">
                <a:solidFill>
                  <a:schemeClr val="bg1"/>
                </a:solidFill>
                <a:latin typeface="IBM Plex Sans Cond" panose="020B0506050203000203" pitchFamily="34" charset="0"/>
              </a:rPr>
              <a:t>1/5</a:t>
            </a:r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  How content fuels RAG and 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EDCB-1A03-D632-4979-71A59E8B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8450" y="2055813"/>
            <a:ext cx="9055100" cy="41211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latin typeface="IBM Plex Sans" panose="020B0503050203000203" pitchFamily="34" charset="0"/>
              </a:rPr>
              <a:t>RAG and agentic solutions cannot work without pulling in accurate, up-to-date, domain-specific content that writers create.</a:t>
            </a:r>
            <a:endParaRPr lang="en-CA" sz="3000" dirty="0">
              <a:latin typeface="IBM Plex Sans" panose="020B0503050203000203" pitchFamily="34" charset="0"/>
            </a:endParaRP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509797DB-98F0-0E37-DD8B-F3FA3DB06030}"/>
              </a:ext>
            </a:extLst>
          </p:cNvPr>
          <p:cNvSpPr/>
          <p:nvPr/>
        </p:nvSpPr>
        <p:spPr>
          <a:xfrm rot="1028499">
            <a:off x="391245" y="3467705"/>
            <a:ext cx="4209782" cy="2976282"/>
          </a:xfrm>
          <a:prstGeom prst="irregularSeal1">
            <a:avLst/>
          </a:prstGeom>
          <a:solidFill>
            <a:srgbClr val="FFFF00"/>
          </a:solidFill>
          <a:ln>
            <a:solidFill>
              <a:srgbClr val="A222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52C0B-B81A-B30A-E330-8ECAAFC40237}"/>
              </a:ext>
            </a:extLst>
          </p:cNvPr>
          <p:cNvSpPr txBox="1"/>
          <p:nvPr/>
        </p:nvSpPr>
        <p:spPr>
          <a:xfrm rot="833375">
            <a:off x="943428" y="4441371"/>
            <a:ext cx="298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IBM Plex Sans" panose="020B0503050203000203" pitchFamily="34" charset="0"/>
              </a:rPr>
              <a:t>Thing 1 to remember</a:t>
            </a:r>
          </a:p>
        </p:txBody>
      </p:sp>
    </p:spTree>
    <p:extLst>
      <p:ext uri="{BB962C8B-B14F-4D97-AF65-F5344CB8AC3E}">
        <p14:creationId xmlns:p14="http://schemas.microsoft.com/office/powerpoint/2010/main" val="106677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9504F-38AF-5641-FEAA-15B3582A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E375AC-FBBB-C51C-6719-00284793E28A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A7171-B320-8151-FB2C-449ABC60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000" spc="300" dirty="0">
                <a:solidFill>
                  <a:schemeClr val="bg1"/>
                </a:solidFill>
                <a:latin typeface="IBM Plex Sans Cond" panose="020B0506050203000203" pitchFamily="34" charset="0"/>
              </a:rPr>
              <a:t>2/5</a:t>
            </a:r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  Traditional content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1F5D3-D8AD-1C66-746B-7E0833FFB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9220200" cy="4121150"/>
          </a:xfrm>
        </p:spPr>
        <p:txBody>
          <a:bodyPr>
            <a:normAutofit/>
          </a:bodyPr>
          <a:lstStyle/>
          <a:p>
            <a:pPr marL="514800" indent="-514800">
              <a:lnSpc>
                <a:spcPts val="32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600" dirty="0">
                <a:latin typeface="IBM Plex Sans Light" panose="020B0403050203000203" pitchFamily="34" charset="0"/>
              </a:rPr>
              <a:t>Identify </a:t>
            </a:r>
            <a:r>
              <a:rPr lang="en-US" sz="2600" i="1" dirty="0">
                <a:latin typeface="IBM Plex Sans Light" panose="020B0403050203000203" pitchFamily="34" charset="0"/>
              </a:rPr>
              <a:t>concepts</a:t>
            </a:r>
            <a:r>
              <a:rPr lang="en-US" sz="2600" dirty="0">
                <a:latin typeface="IBM Plex Sans Light" panose="020B0403050203000203" pitchFamily="34" charset="0"/>
              </a:rPr>
              <a:t> users need to understand, </a:t>
            </a:r>
            <a:r>
              <a:rPr lang="en-US" sz="2600" i="1" dirty="0">
                <a:latin typeface="IBM Plex Sans Light" panose="020B0403050203000203" pitchFamily="34" charset="0"/>
              </a:rPr>
              <a:t>tasks</a:t>
            </a:r>
            <a:r>
              <a:rPr lang="en-US" sz="2600" dirty="0">
                <a:latin typeface="IBM Plex Sans Light" panose="020B0403050203000203" pitchFamily="34" charset="0"/>
              </a:rPr>
              <a:t> users will perform, and </a:t>
            </a:r>
            <a:r>
              <a:rPr lang="en-US" sz="2600" i="1" dirty="0">
                <a:latin typeface="IBM Plex Sans Light" panose="020B0403050203000203" pitchFamily="34" charset="0"/>
              </a:rPr>
              <a:t>reference</a:t>
            </a:r>
            <a:r>
              <a:rPr lang="en-US" sz="2600" dirty="0">
                <a:latin typeface="IBM Plex Sans Light" panose="020B0403050203000203" pitchFamily="34" charset="0"/>
              </a:rPr>
              <a:t> information users need to perform those tasks</a:t>
            </a:r>
          </a:p>
          <a:p>
            <a:pPr marL="514800" indent="-514800">
              <a:lnSpc>
                <a:spcPts val="32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600" dirty="0">
                <a:latin typeface="IBM Plex Sans Light" panose="020B0403050203000203" pitchFamily="34" charset="0"/>
              </a:rPr>
              <a:t>Break the information into pieces, so you can write an individual article for each piece</a:t>
            </a:r>
          </a:p>
          <a:p>
            <a:pPr marL="514800" indent="-514800">
              <a:lnSpc>
                <a:spcPts val="32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600" dirty="0">
                <a:latin typeface="IBM Plex Sans Light" panose="020B0403050203000203" pitchFamily="34" charset="0"/>
              </a:rPr>
              <a:t>Map out how all the information pieces will fit together</a:t>
            </a:r>
          </a:p>
        </p:txBody>
      </p:sp>
    </p:spTree>
    <p:extLst>
      <p:ext uri="{BB962C8B-B14F-4D97-AF65-F5344CB8AC3E}">
        <p14:creationId xmlns:p14="http://schemas.microsoft.com/office/powerpoint/2010/main" val="2727555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AEF7-3AA3-2479-6980-E7FF14996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FF1B36-2A29-C8FE-8CD9-98F099296AF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9E4DD-0999-21FC-695C-998B5B17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000" spc="300" dirty="0">
                <a:solidFill>
                  <a:schemeClr val="bg1"/>
                </a:solidFill>
                <a:latin typeface="IBM Plex Sans Cond" panose="020B0506050203000203" pitchFamily="34" charset="0"/>
              </a:rPr>
              <a:t>3/5</a:t>
            </a:r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  How the traditional process fails RAG, 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6BFE-1D8C-D60E-D4A3-CD0CD189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8620125" cy="4121150"/>
          </a:xfrm>
        </p:spPr>
        <p:txBody>
          <a:bodyPr>
            <a:normAutofit/>
          </a:bodyPr>
          <a:lstStyle/>
          <a:p>
            <a:pPr marL="468000" indent="-468000">
              <a:spcBef>
                <a:spcPts val="1800"/>
              </a:spcBef>
              <a:buFont typeface="Aptos" panose="020B0004020202020204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Real user questions contain “incorrect” terms</a:t>
            </a:r>
          </a:p>
          <a:p>
            <a:pPr marL="468000" indent="-468000">
              <a:spcBef>
                <a:spcPts val="1800"/>
              </a:spcBef>
              <a:buFont typeface="Aptos" panose="020B0004020202020204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Real user questions are based on “misunderstanding”</a:t>
            </a:r>
          </a:p>
          <a:p>
            <a:pPr marL="468000" indent="-468000">
              <a:spcBef>
                <a:spcPts val="1800"/>
              </a:spcBef>
              <a:buFont typeface="Aptos" panose="020B0004020202020204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Real users ask about “unsupported” tasks</a:t>
            </a:r>
          </a:p>
        </p:txBody>
      </p:sp>
    </p:spTree>
    <p:extLst>
      <p:ext uri="{BB962C8B-B14F-4D97-AF65-F5344CB8AC3E}">
        <p14:creationId xmlns:p14="http://schemas.microsoft.com/office/powerpoint/2010/main" val="75916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8319-95C2-357E-EBAE-D7165D15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Reality: Unexpected questions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3C6C8A-582E-F571-1023-F95BC522A7B3}"/>
              </a:ext>
            </a:extLst>
          </p:cNvPr>
          <p:cNvGrpSpPr/>
          <p:nvPr/>
        </p:nvGrpSpPr>
        <p:grpSpPr>
          <a:xfrm>
            <a:off x="1346350" y="1585652"/>
            <a:ext cx="5162244" cy="4278312"/>
            <a:chOff x="-346456" y="1701054"/>
            <a:chExt cx="5162244" cy="427831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1059C8A-96AE-9E39-EB50-C6C07D288C98}"/>
                </a:ext>
              </a:extLst>
            </p:cNvPr>
            <p:cNvSpPr/>
            <p:nvPr/>
          </p:nvSpPr>
          <p:spPr>
            <a:xfrm>
              <a:off x="-346456" y="1790759"/>
              <a:ext cx="5091774" cy="4188607"/>
            </a:xfrm>
            <a:prstGeom prst="roundRect">
              <a:avLst>
                <a:gd name="adj" fmla="val 0"/>
              </a:avLst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48DAEC-5042-ACA2-B858-445DF1C8F767}"/>
                </a:ext>
              </a:extLst>
            </p:cNvPr>
            <p:cNvSpPr txBox="1"/>
            <p:nvPr/>
          </p:nvSpPr>
          <p:spPr>
            <a:xfrm>
              <a:off x="160160" y="2146159"/>
              <a:ext cx="4292599" cy="3508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CA" sz="2800" b="1" dirty="0">
                  <a:latin typeface="IBM Plex Sans SmBld" panose="020B0703050203000203" pitchFamily="34" charset="0"/>
                </a:rPr>
                <a:t>Pencils</a:t>
              </a:r>
            </a:p>
            <a:p>
              <a:pPr>
                <a:lnSpc>
                  <a:spcPts val="2400"/>
                </a:lnSpc>
                <a:spcAft>
                  <a:spcPts val="1200"/>
                </a:spcAft>
              </a:pPr>
              <a:r>
                <a:rPr lang="en-CA" sz="1900" dirty="0">
                  <a:latin typeface="IBM Plex Sans" panose="020B0503050203000203" pitchFamily="34" charset="0"/>
                </a:rPr>
                <a:t>Congratulations on purchasing the Carbon9000 pencil!</a:t>
              </a:r>
            </a:p>
            <a:p>
              <a:pPr>
                <a:lnSpc>
                  <a:spcPts val="2400"/>
                </a:lnSpc>
                <a:spcAft>
                  <a:spcPts val="1200"/>
                </a:spcAft>
              </a:pPr>
              <a:r>
                <a:rPr lang="en-CA" sz="1900" dirty="0">
                  <a:latin typeface="IBM Plex Sans" panose="020B0503050203000203" pitchFamily="34" charset="0"/>
                </a:rPr>
                <a:t>Once you have sharpened the end, you can use the pencil to write and draw on a variety of surfaces.</a:t>
              </a:r>
            </a:p>
            <a:p>
              <a:pPr>
                <a:lnSpc>
                  <a:spcPts val="2400"/>
                </a:lnSpc>
                <a:spcAft>
                  <a:spcPts val="1200"/>
                </a:spcAft>
              </a:pPr>
              <a:r>
                <a:rPr lang="en-CA" sz="1900" dirty="0">
                  <a:latin typeface="IBM Plex Sans" panose="020B0503050203000203" pitchFamily="34" charset="0"/>
                </a:rPr>
                <a:t>If you purchased the optional </a:t>
              </a:r>
              <a:r>
                <a:rPr lang="en-CA" sz="1900" dirty="0" err="1">
                  <a:latin typeface="IBM Plex Sans" panose="020B0503050203000203" pitchFamily="34" charset="0"/>
                </a:rPr>
                <a:t>rubOut</a:t>
              </a:r>
              <a:r>
                <a:rPr lang="en-CA" sz="1900" dirty="0">
                  <a:latin typeface="IBM Plex Sans" panose="020B0503050203000203" pitchFamily="34" charset="0"/>
                </a:rPr>
                <a:t> eraser feature, you can erase what you’ve written with the pencil.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939DEE-3710-7A52-88AE-A90B93B04E37}"/>
                </a:ext>
              </a:extLst>
            </p:cNvPr>
            <p:cNvGrpSpPr/>
            <p:nvPr/>
          </p:nvGrpSpPr>
          <p:grpSpPr>
            <a:xfrm>
              <a:off x="3863412" y="1701054"/>
              <a:ext cx="952376" cy="1249736"/>
              <a:chOff x="4027917" y="1690688"/>
              <a:chExt cx="1070092" cy="1404207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12BB5657-FFA0-8FC0-96FD-BD67A75592CB}"/>
                  </a:ext>
                </a:extLst>
              </p:cNvPr>
              <p:cNvSpPr/>
              <p:nvPr/>
            </p:nvSpPr>
            <p:spPr>
              <a:xfrm rot="13568016">
                <a:off x="3717784" y="2129025"/>
                <a:ext cx="1276003" cy="655737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7971DAA-E256-EB45-0C8C-E2B46558C9F0}"/>
                  </a:ext>
                </a:extLst>
              </p:cNvPr>
              <p:cNvSpPr/>
              <p:nvPr/>
            </p:nvSpPr>
            <p:spPr>
              <a:xfrm>
                <a:off x="4103398" y="1690688"/>
                <a:ext cx="994611" cy="1112253"/>
              </a:xfrm>
              <a:custGeom>
                <a:avLst/>
                <a:gdLst>
                  <a:gd name="connsiteX0" fmla="*/ 937126 w 994611"/>
                  <a:gd name="connsiteY0" fmla="*/ 1110916 h 1112253"/>
                  <a:gd name="connsiteX1" fmla="*/ 935790 w 994611"/>
                  <a:gd name="connsiteY1" fmla="*/ 974558 h 1112253"/>
                  <a:gd name="connsiteX2" fmla="*/ 84221 w 994611"/>
                  <a:gd name="connsiteY2" fmla="*/ 85558 h 1112253"/>
                  <a:gd name="connsiteX3" fmla="*/ 2674 w 994611"/>
                  <a:gd name="connsiteY3" fmla="*/ 84221 h 1112253"/>
                  <a:gd name="connsiteX4" fmla="*/ 0 w 994611"/>
                  <a:gd name="connsiteY4" fmla="*/ 0 h 1112253"/>
                  <a:gd name="connsiteX5" fmla="*/ 954505 w 994611"/>
                  <a:gd name="connsiteY5" fmla="*/ 8021 h 1112253"/>
                  <a:gd name="connsiteX6" fmla="*/ 994611 w 994611"/>
                  <a:gd name="connsiteY6" fmla="*/ 88232 h 1112253"/>
                  <a:gd name="connsiteX7" fmla="*/ 991937 w 994611"/>
                  <a:gd name="connsiteY7" fmla="*/ 1112253 h 1112253"/>
                  <a:gd name="connsiteX8" fmla="*/ 937126 w 994611"/>
                  <a:gd name="connsiteY8" fmla="*/ 1110916 h 1112253"/>
                  <a:gd name="connsiteX0" fmla="*/ 937126 w 994611"/>
                  <a:gd name="connsiteY0" fmla="*/ 1110916 h 1112253"/>
                  <a:gd name="connsiteX1" fmla="*/ 935790 w 994611"/>
                  <a:gd name="connsiteY1" fmla="*/ 974558 h 1112253"/>
                  <a:gd name="connsiteX2" fmla="*/ 96252 w 994611"/>
                  <a:gd name="connsiteY2" fmla="*/ 97590 h 1112253"/>
                  <a:gd name="connsiteX3" fmla="*/ 2674 w 994611"/>
                  <a:gd name="connsiteY3" fmla="*/ 84221 h 1112253"/>
                  <a:gd name="connsiteX4" fmla="*/ 0 w 994611"/>
                  <a:gd name="connsiteY4" fmla="*/ 0 h 1112253"/>
                  <a:gd name="connsiteX5" fmla="*/ 954505 w 994611"/>
                  <a:gd name="connsiteY5" fmla="*/ 8021 h 1112253"/>
                  <a:gd name="connsiteX6" fmla="*/ 994611 w 994611"/>
                  <a:gd name="connsiteY6" fmla="*/ 88232 h 1112253"/>
                  <a:gd name="connsiteX7" fmla="*/ 991937 w 994611"/>
                  <a:gd name="connsiteY7" fmla="*/ 1112253 h 1112253"/>
                  <a:gd name="connsiteX8" fmla="*/ 937126 w 994611"/>
                  <a:gd name="connsiteY8" fmla="*/ 1110916 h 1112253"/>
                  <a:gd name="connsiteX0" fmla="*/ 937126 w 994611"/>
                  <a:gd name="connsiteY0" fmla="*/ 1110916 h 1112253"/>
                  <a:gd name="connsiteX1" fmla="*/ 935790 w 994611"/>
                  <a:gd name="connsiteY1" fmla="*/ 974558 h 1112253"/>
                  <a:gd name="connsiteX2" fmla="*/ 84220 w 994611"/>
                  <a:gd name="connsiteY2" fmla="*/ 77537 h 1112253"/>
                  <a:gd name="connsiteX3" fmla="*/ 2674 w 994611"/>
                  <a:gd name="connsiteY3" fmla="*/ 84221 h 1112253"/>
                  <a:gd name="connsiteX4" fmla="*/ 0 w 994611"/>
                  <a:gd name="connsiteY4" fmla="*/ 0 h 1112253"/>
                  <a:gd name="connsiteX5" fmla="*/ 954505 w 994611"/>
                  <a:gd name="connsiteY5" fmla="*/ 8021 h 1112253"/>
                  <a:gd name="connsiteX6" fmla="*/ 994611 w 994611"/>
                  <a:gd name="connsiteY6" fmla="*/ 88232 h 1112253"/>
                  <a:gd name="connsiteX7" fmla="*/ 991937 w 994611"/>
                  <a:gd name="connsiteY7" fmla="*/ 1112253 h 1112253"/>
                  <a:gd name="connsiteX8" fmla="*/ 937126 w 994611"/>
                  <a:gd name="connsiteY8" fmla="*/ 1110916 h 1112253"/>
                  <a:gd name="connsiteX0" fmla="*/ 937126 w 994611"/>
                  <a:gd name="connsiteY0" fmla="*/ 1110916 h 1112253"/>
                  <a:gd name="connsiteX1" fmla="*/ 935790 w 994611"/>
                  <a:gd name="connsiteY1" fmla="*/ 974558 h 1112253"/>
                  <a:gd name="connsiteX2" fmla="*/ 72790 w 994611"/>
                  <a:gd name="connsiteY2" fmla="*/ 82299 h 1112253"/>
                  <a:gd name="connsiteX3" fmla="*/ 2674 w 994611"/>
                  <a:gd name="connsiteY3" fmla="*/ 84221 h 1112253"/>
                  <a:gd name="connsiteX4" fmla="*/ 0 w 994611"/>
                  <a:gd name="connsiteY4" fmla="*/ 0 h 1112253"/>
                  <a:gd name="connsiteX5" fmla="*/ 954505 w 994611"/>
                  <a:gd name="connsiteY5" fmla="*/ 8021 h 1112253"/>
                  <a:gd name="connsiteX6" fmla="*/ 994611 w 994611"/>
                  <a:gd name="connsiteY6" fmla="*/ 88232 h 1112253"/>
                  <a:gd name="connsiteX7" fmla="*/ 991937 w 994611"/>
                  <a:gd name="connsiteY7" fmla="*/ 1112253 h 1112253"/>
                  <a:gd name="connsiteX8" fmla="*/ 937126 w 994611"/>
                  <a:gd name="connsiteY8" fmla="*/ 1110916 h 1112253"/>
                  <a:gd name="connsiteX0" fmla="*/ 937126 w 994611"/>
                  <a:gd name="connsiteY0" fmla="*/ 1110916 h 1112253"/>
                  <a:gd name="connsiteX1" fmla="*/ 935790 w 994611"/>
                  <a:gd name="connsiteY1" fmla="*/ 974558 h 1112253"/>
                  <a:gd name="connsiteX2" fmla="*/ 72790 w 994611"/>
                  <a:gd name="connsiteY2" fmla="*/ 82299 h 1112253"/>
                  <a:gd name="connsiteX3" fmla="*/ 2674 w 994611"/>
                  <a:gd name="connsiteY3" fmla="*/ 77553 h 1112253"/>
                  <a:gd name="connsiteX4" fmla="*/ 0 w 994611"/>
                  <a:gd name="connsiteY4" fmla="*/ 0 h 1112253"/>
                  <a:gd name="connsiteX5" fmla="*/ 954505 w 994611"/>
                  <a:gd name="connsiteY5" fmla="*/ 8021 h 1112253"/>
                  <a:gd name="connsiteX6" fmla="*/ 994611 w 994611"/>
                  <a:gd name="connsiteY6" fmla="*/ 88232 h 1112253"/>
                  <a:gd name="connsiteX7" fmla="*/ 991937 w 994611"/>
                  <a:gd name="connsiteY7" fmla="*/ 1112253 h 1112253"/>
                  <a:gd name="connsiteX8" fmla="*/ 937126 w 994611"/>
                  <a:gd name="connsiteY8" fmla="*/ 1110916 h 1112253"/>
                  <a:gd name="connsiteX0" fmla="*/ 937126 w 994611"/>
                  <a:gd name="connsiteY0" fmla="*/ 1110916 h 1112253"/>
                  <a:gd name="connsiteX1" fmla="*/ 935790 w 994611"/>
                  <a:gd name="connsiteY1" fmla="*/ 974558 h 1112253"/>
                  <a:gd name="connsiteX2" fmla="*/ 72790 w 994611"/>
                  <a:gd name="connsiteY2" fmla="*/ 79442 h 1112253"/>
                  <a:gd name="connsiteX3" fmla="*/ 2674 w 994611"/>
                  <a:gd name="connsiteY3" fmla="*/ 77553 h 1112253"/>
                  <a:gd name="connsiteX4" fmla="*/ 0 w 994611"/>
                  <a:gd name="connsiteY4" fmla="*/ 0 h 1112253"/>
                  <a:gd name="connsiteX5" fmla="*/ 954505 w 994611"/>
                  <a:gd name="connsiteY5" fmla="*/ 8021 h 1112253"/>
                  <a:gd name="connsiteX6" fmla="*/ 994611 w 994611"/>
                  <a:gd name="connsiteY6" fmla="*/ 88232 h 1112253"/>
                  <a:gd name="connsiteX7" fmla="*/ 991937 w 994611"/>
                  <a:gd name="connsiteY7" fmla="*/ 1112253 h 1112253"/>
                  <a:gd name="connsiteX8" fmla="*/ 937126 w 994611"/>
                  <a:gd name="connsiteY8" fmla="*/ 1110916 h 1112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4611" h="1112253">
                    <a:moveTo>
                      <a:pt x="937126" y="1110916"/>
                    </a:moveTo>
                    <a:cubicBezTo>
                      <a:pt x="936681" y="1065463"/>
                      <a:pt x="936235" y="1020011"/>
                      <a:pt x="935790" y="974558"/>
                    </a:cubicBezTo>
                    <a:lnTo>
                      <a:pt x="72790" y="79442"/>
                    </a:lnTo>
                    <a:cubicBezTo>
                      <a:pt x="45608" y="78996"/>
                      <a:pt x="29856" y="77999"/>
                      <a:pt x="2674" y="77553"/>
                    </a:cubicBezTo>
                    <a:cubicBezTo>
                      <a:pt x="1783" y="49479"/>
                      <a:pt x="891" y="28074"/>
                      <a:pt x="0" y="0"/>
                    </a:cubicBezTo>
                    <a:lnTo>
                      <a:pt x="954505" y="8021"/>
                    </a:lnTo>
                    <a:lnTo>
                      <a:pt x="994611" y="88232"/>
                    </a:lnTo>
                    <a:cubicBezTo>
                      <a:pt x="993720" y="429572"/>
                      <a:pt x="992828" y="770913"/>
                      <a:pt x="991937" y="1112253"/>
                    </a:cubicBezTo>
                    <a:lnTo>
                      <a:pt x="937126" y="11109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3D3A24B-E61C-6466-432B-3A1F184E5E86}"/>
              </a:ext>
            </a:extLst>
          </p:cNvPr>
          <p:cNvSpPr/>
          <p:nvPr/>
        </p:nvSpPr>
        <p:spPr>
          <a:xfrm>
            <a:off x="7625517" y="1687476"/>
            <a:ext cx="3071905" cy="915153"/>
          </a:xfrm>
          <a:prstGeom prst="wedgeRoundRectCallout">
            <a:avLst>
              <a:gd name="adj1" fmla="val 70393"/>
              <a:gd name="adj2" fmla="val 48115"/>
              <a:gd name="adj3" fmla="val 16667"/>
            </a:avLst>
          </a:prstGeom>
          <a:solidFill>
            <a:srgbClr val="C9C7C7">
              <a:alpha val="2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solidFill>
                  <a:schemeClr val="tx1"/>
                </a:solidFill>
                <a:latin typeface="IBM Plex Sans" panose="020B0503050203000203" pitchFamily="34" charset="0"/>
              </a:rPr>
              <a:t>Does the pen write on cardboard?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F5B23-A80E-D00E-FAF5-12DAD7694D79}"/>
              </a:ext>
            </a:extLst>
          </p:cNvPr>
          <p:cNvSpPr/>
          <p:nvPr/>
        </p:nvSpPr>
        <p:spPr>
          <a:xfrm>
            <a:off x="6334752" y="2694848"/>
            <a:ext cx="220503" cy="1112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FC3AF5-EB33-4456-393D-EF016DDA9DD4}"/>
              </a:ext>
            </a:extLst>
          </p:cNvPr>
          <p:cNvSpPr/>
          <p:nvPr/>
        </p:nvSpPr>
        <p:spPr>
          <a:xfrm>
            <a:off x="7723578" y="4675497"/>
            <a:ext cx="3122072" cy="1097258"/>
          </a:xfrm>
          <a:prstGeom prst="wedgeRoundRectCallout">
            <a:avLst>
              <a:gd name="adj1" fmla="val 61711"/>
              <a:gd name="adj2" fmla="val -60354"/>
              <a:gd name="adj3" fmla="val 16667"/>
            </a:avLst>
          </a:prstGeom>
          <a:solidFill>
            <a:srgbClr val="C9C7C7">
              <a:alpha val="2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solidFill>
                  <a:schemeClr val="tx1"/>
                </a:solidFill>
                <a:latin typeface="IBM Plex Sans" panose="020B0503050203000203" pitchFamily="34" charset="0"/>
              </a:rPr>
              <a:t>Can you rewind a cassette tape with it?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FC4E62E-1653-5CC5-1B7D-4E113E8B1D76}"/>
              </a:ext>
            </a:extLst>
          </p:cNvPr>
          <p:cNvSpPr/>
          <p:nvPr/>
        </p:nvSpPr>
        <p:spPr>
          <a:xfrm>
            <a:off x="5968018" y="2694848"/>
            <a:ext cx="2710662" cy="1112253"/>
          </a:xfrm>
          <a:prstGeom prst="wedgeRoundRectCallout">
            <a:avLst>
              <a:gd name="adj1" fmla="val 123129"/>
              <a:gd name="adj2" fmla="val -13174"/>
              <a:gd name="adj3" fmla="val 16667"/>
            </a:avLst>
          </a:prstGeom>
          <a:solidFill>
            <a:srgbClr val="C9C7C7">
              <a:alpha val="2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solidFill>
                  <a:schemeClr val="tx1"/>
                </a:solidFill>
                <a:latin typeface="IBM Plex Sans" panose="020B0503050203000203" pitchFamily="34" charset="0"/>
              </a:rPr>
              <a:t>Can you stir your coffee with it?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51790E7F-6E2B-560C-B289-E617C964B222}"/>
              </a:ext>
            </a:extLst>
          </p:cNvPr>
          <p:cNvSpPr/>
          <p:nvPr/>
        </p:nvSpPr>
        <p:spPr>
          <a:xfrm>
            <a:off x="6595954" y="3899320"/>
            <a:ext cx="4165453" cy="683957"/>
          </a:xfrm>
          <a:prstGeom prst="wedgeRoundRectCallout">
            <a:avLst>
              <a:gd name="adj1" fmla="val 42617"/>
              <a:gd name="adj2" fmla="val -92364"/>
              <a:gd name="adj3" fmla="val 16667"/>
            </a:avLst>
          </a:prstGeom>
          <a:solidFill>
            <a:srgbClr val="C9C7C7">
              <a:alpha val="2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solidFill>
                  <a:schemeClr val="tx1"/>
                </a:solidFill>
                <a:latin typeface="IBM Plex Sans" panose="020B0503050203000203" pitchFamily="34" charset="0"/>
              </a:rPr>
              <a:t>Will the ink leak in my pocket?</a:t>
            </a:r>
          </a:p>
        </p:txBody>
      </p:sp>
    </p:spTree>
    <p:extLst>
      <p:ext uri="{BB962C8B-B14F-4D97-AF65-F5344CB8AC3E}">
        <p14:creationId xmlns:p14="http://schemas.microsoft.com/office/powerpoint/2010/main" val="370681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D1E4-84B4-1BEE-B3DC-EC8B2946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ACF152-B46D-41F9-B319-D1505FA7E362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1160F-07A3-59FF-082D-2C516E37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000" spc="300" dirty="0">
                <a:solidFill>
                  <a:schemeClr val="bg1"/>
                </a:solidFill>
                <a:latin typeface="IBM Plex Sans Cond" panose="020B0506050203000203" pitchFamily="34" charset="0"/>
              </a:rPr>
              <a:t>3/5</a:t>
            </a:r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  How the traditional process fails RAG, 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F32F-9D6B-8FD2-DC88-197F1D9E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8620125" cy="4121150"/>
          </a:xfrm>
        </p:spPr>
        <p:txBody>
          <a:bodyPr>
            <a:normAutofit/>
          </a:bodyPr>
          <a:lstStyle/>
          <a:p>
            <a:pPr marL="468000" indent="-468000">
              <a:spcBef>
                <a:spcPts val="1800"/>
              </a:spcBef>
              <a:buFont typeface="Aptos" panose="020B0004020202020204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Real user questions contain “incorrect” terms</a:t>
            </a:r>
          </a:p>
          <a:p>
            <a:pPr marL="468000" indent="-468000">
              <a:spcBef>
                <a:spcPts val="1800"/>
              </a:spcBef>
              <a:buFont typeface="Aptos" panose="020B0004020202020204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Real user questions are based on “misunderstanding”</a:t>
            </a:r>
          </a:p>
          <a:p>
            <a:pPr marL="468000" indent="-468000">
              <a:spcBef>
                <a:spcPts val="1800"/>
              </a:spcBef>
              <a:buFont typeface="Aptos" panose="020B0004020202020204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Real users ask about “unsupported” tasks</a:t>
            </a:r>
          </a:p>
          <a:p>
            <a:pPr marL="468000" indent="-468000">
              <a:spcBef>
                <a:spcPts val="1800"/>
              </a:spcBef>
              <a:buFont typeface="Aptos" panose="020B0004020202020204" pitchFamily="34" charset="0"/>
              <a:buChar char="·"/>
            </a:pPr>
            <a:r>
              <a:rPr lang="en-CA" sz="2600" b="1" dirty="0">
                <a:latin typeface="IBM Plex Sans Light" panose="020B0403050203000203" pitchFamily="34" charset="0"/>
              </a:rPr>
              <a:t>New AI interfaces lack context</a:t>
            </a:r>
          </a:p>
        </p:txBody>
      </p:sp>
    </p:spTree>
    <p:extLst>
      <p:ext uri="{BB962C8B-B14F-4D97-AF65-F5344CB8AC3E}">
        <p14:creationId xmlns:p14="http://schemas.microsoft.com/office/powerpoint/2010/main" val="169974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6FB22-7DB0-A3D0-5817-3D9B6CA4041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13AE8-B526-AEF0-F81B-42D3711A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000" b="1" spc="6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718D3-AB4A-6CD6-FB63-980580DC1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CA" sz="2600" dirty="0">
                <a:latin typeface="IBM Plex Sans Light" panose="020B0403050203000203" pitchFamily="34" charset="0"/>
              </a:rPr>
              <a:t>How content fuels RAG and AI agents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CA" sz="2600" dirty="0">
                <a:latin typeface="IBM Plex Sans Light" panose="020B0403050203000203" pitchFamily="34" charset="0"/>
              </a:rPr>
              <a:t>Traditional content design process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CA" sz="2600" dirty="0">
                <a:latin typeface="IBM Plex Sans Light" panose="020B0403050203000203" pitchFamily="34" charset="0"/>
              </a:rPr>
              <a:t>How the traditional process fails RAG, AI agents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CA" sz="2600" dirty="0">
                <a:latin typeface="IBM Plex Sans Light" panose="020B0403050203000203" pitchFamily="34" charset="0"/>
              </a:rPr>
              <a:t>Solution: question-driven content design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CA" sz="2600" dirty="0">
                <a:latin typeface="IBM Plex Sans Light" panose="020B0403050203000203" pitchFamily="34" charset="0"/>
              </a:rPr>
              <a:t>Hands-on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65475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A748-D356-3295-BFA7-4E46C70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22225"/>
                </a:solidFill>
              </a:rPr>
              <a:t>Documentation: provides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8D42-5C98-D652-4D42-3BC9C7AB8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10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CA" sz="2600" dirty="0">
                <a:latin typeface="IBM Plex Sans Light" panose="020B0403050203000203" pitchFamily="34" charset="0"/>
              </a:rPr>
              <a:t>Set expectations, shape user behavior: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400" dirty="0">
                <a:latin typeface="IBM Plex Sans Light" panose="020B0403050203000203" pitchFamily="34" charset="0"/>
              </a:rPr>
              <a:t>Table of content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2400" dirty="0">
                <a:latin typeface="IBM Plex Sans Light" panose="020B0403050203000203" pitchFamily="34" charset="0"/>
              </a:rPr>
              <a:t>Headings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2400" dirty="0">
                <a:latin typeface="IBM Plex Sans Light" panose="020B0403050203000203" pitchFamily="34" charset="0"/>
              </a:rPr>
              <a:t>Links to details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2400" dirty="0">
                <a:latin typeface="IBM Plex Sans Light" panose="020B0403050203000203" pitchFamily="34" charset="0"/>
              </a:rPr>
              <a:t>Diagrams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77F3D-FEF1-3F04-09C1-762B1514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5" y="1825625"/>
            <a:ext cx="7058659" cy="40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50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F9044-781F-269A-17ED-4B6BCEF6D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F532-8874-F9CE-2A22-C4A4A058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22225"/>
                </a:solidFill>
              </a:rPr>
              <a:t>Chat: providing context is difficult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D4F9-1F72-789A-47A3-B2B2C421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CA" sz="2600" dirty="0">
                <a:latin typeface="IBM Plex Sans Light" panose="020B0403050203000203" pitchFamily="34" charset="0"/>
              </a:rPr>
              <a:t>Attempts to provide context: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400" dirty="0">
                <a:latin typeface="IBM Plex Sans Light" panose="020B0403050203000203" pitchFamily="34" charset="0"/>
              </a:rPr>
              <a:t>Introductory message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2400" dirty="0">
                <a:latin typeface="IBM Plex Sans Light" panose="020B0403050203000203" pitchFamily="34" charset="0"/>
              </a:rPr>
              <a:t>“Tips”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2400" dirty="0">
                <a:latin typeface="IBM Plex Sans Light" panose="020B0403050203000203" pitchFamily="34" charset="0"/>
              </a:rPr>
              <a:t>Suggested topics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52CA4-56FF-D1C1-3752-AE29B9769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96"/>
          <a:stretch/>
        </p:blipFill>
        <p:spPr>
          <a:xfrm>
            <a:off x="5942552" y="1690688"/>
            <a:ext cx="51900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31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9E6C5-682C-3BB5-91CE-1C4018C0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9C3343-D301-CFE5-D8AC-36E23E25E7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5394" b="27554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F82AA5-3FD2-823A-2F9B-9A325376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22225"/>
                </a:solidFill>
              </a:rPr>
              <a:t>Voice interface: No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FC431-24F3-5C17-C074-81282ED6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8150" cy="4351338"/>
          </a:xfrm>
        </p:spPr>
        <p:txBody>
          <a:bodyPr>
            <a:normAutofit/>
          </a:bodyPr>
          <a:lstStyle/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“What can I do here?”</a:t>
            </a:r>
          </a:p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“What can I ask about?”</a:t>
            </a:r>
          </a:p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“What can you do?”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B6829F-00B3-E780-A317-5193E083C935}"/>
              </a:ext>
            </a:extLst>
          </p:cNvPr>
          <p:cNvSpPr txBox="1"/>
          <p:nvPr/>
        </p:nvSpPr>
        <p:spPr>
          <a:xfrm>
            <a:off x="8223250" y="6246654"/>
            <a:ext cx="3892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000" i="1" dirty="0">
                <a:solidFill>
                  <a:schemeClr val="bg1">
                    <a:lumMod val="65000"/>
                  </a:schemeClr>
                </a:solidFill>
              </a:rPr>
              <a:t>https://commons.wikimedia.org/wiki/File:Rub_al_Khali_002.JPG</a:t>
            </a:r>
          </a:p>
        </p:txBody>
      </p:sp>
    </p:spTree>
    <p:extLst>
      <p:ext uri="{BB962C8B-B14F-4D97-AF65-F5344CB8AC3E}">
        <p14:creationId xmlns:p14="http://schemas.microsoft.com/office/powerpoint/2010/main" val="684917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43E6D-69DE-C46F-FE4F-056571F29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FDE625-5F7A-E0D7-E27B-85E33DB60328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3B7A9-086D-6530-5636-792C6F80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000" spc="300" dirty="0">
                <a:solidFill>
                  <a:schemeClr val="bg1"/>
                </a:solidFill>
                <a:latin typeface="IBM Plex Sans Cond" panose="020B0506050203000203" pitchFamily="34" charset="0"/>
              </a:rPr>
              <a:t>3/5</a:t>
            </a:r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  How the traditional process fails RAG, 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0BF84-3422-5CC5-DC13-590D9B971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8620125" cy="4121150"/>
          </a:xfrm>
        </p:spPr>
        <p:txBody>
          <a:bodyPr>
            <a:normAutofit/>
          </a:bodyPr>
          <a:lstStyle/>
          <a:p>
            <a:pPr marL="468000" indent="-468000">
              <a:spcBef>
                <a:spcPts val="1800"/>
              </a:spcBef>
              <a:buFont typeface="Aptos" panose="020B0004020202020204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Real user questions contain “incorrect” terms</a:t>
            </a:r>
          </a:p>
          <a:p>
            <a:pPr marL="468000" indent="-468000">
              <a:spcBef>
                <a:spcPts val="1800"/>
              </a:spcBef>
              <a:buFont typeface="Aptos" panose="020B0004020202020204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Real user questions are based on “misunderstanding”</a:t>
            </a:r>
          </a:p>
          <a:p>
            <a:pPr marL="468000" indent="-468000">
              <a:spcBef>
                <a:spcPts val="1800"/>
              </a:spcBef>
              <a:buFont typeface="Aptos" panose="020B0004020202020204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Real users ask about “unsupported” tasks</a:t>
            </a:r>
          </a:p>
          <a:p>
            <a:pPr marL="468000" indent="-468000">
              <a:spcBef>
                <a:spcPts val="1800"/>
              </a:spcBef>
              <a:buFont typeface="Aptos" panose="020B0004020202020204" pitchFamily="34" charset="0"/>
              <a:buChar char="·"/>
            </a:pPr>
            <a:r>
              <a:rPr lang="en-CA" sz="2600" dirty="0">
                <a:latin typeface="IBM Plex Sans Light" panose="020B0403050203000203" pitchFamily="34" charset="0"/>
              </a:rPr>
              <a:t>New AI interfaces lack context</a:t>
            </a:r>
          </a:p>
        </p:txBody>
      </p:sp>
    </p:spTree>
    <p:extLst>
      <p:ext uri="{BB962C8B-B14F-4D97-AF65-F5344CB8AC3E}">
        <p14:creationId xmlns:p14="http://schemas.microsoft.com/office/powerpoint/2010/main" val="1673813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C8A1B-DDC2-0993-2E9A-E3B5EDE44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1B0AE6-24A6-B452-8672-226707E9AA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190C9-E77E-0072-A7FD-435EE9D8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000" spc="300" dirty="0">
                <a:solidFill>
                  <a:schemeClr val="bg1"/>
                </a:solidFill>
                <a:latin typeface="IBM Plex Sans Cond" panose="020B0506050203000203" pitchFamily="34" charset="0"/>
              </a:rPr>
              <a:t>4/5</a:t>
            </a:r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  Solution: question-driven content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575DD-36C8-CA26-01CB-9C73C46F3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600" dirty="0">
                <a:latin typeface="IBM Plex Sans Light" panose="020B0403050203000203" pitchFamily="34" charset="0"/>
              </a:rPr>
              <a:t>Collect real user questions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600" dirty="0">
                <a:latin typeface="IBM Plex Sans Light" panose="020B0403050203000203" pitchFamily="34" charset="0"/>
              </a:rPr>
              <a:t>Test that content can answer those questions</a:t>
            </a:r>
          </a:p>
        </p:txBody>
      </p:sp>
    </p:spTree>
    <p:extLst>
      <p:ext uri="{BB962C8B-B14F-4D97-AF65-F5344CB8AC3E}">
        <p14:creationId xmlns:p14="http://schemas.microsoft.com/office/powerpoint/2010/main" val="50817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85E8-ACA6-7FDA-A70E-87002F09D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0F63C5-066C-ECD8-1485-CB8E3AE135CD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7DFF7-F4AC-2761-AEBB-FEA4490F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000" spc="300" dirty="0">
                <a:solidFill>
                  <a:schemeClr val="bg1"/>
                </a:solidFill>
                <a:latin typeface="IBM Plex Sans Cond" panose="020B0506050203000203" pitchFamily="34" charset="0"/>
              </a:rPr>
              <a:t>4/5</a:t>
            </a:r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  Solution: question-driven content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5AE0-386C-7E87-B5B0-7B7E37251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600" b="1" dirty="0">
                <a:latin typeface="IBM Plex Sans Light" panose="020B0403050203000203" pitchFamily="34" charset="0"/>
              </a:rPr>
              <a:t>Collect real user questions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600" dirty="0">
                <a:latin typeface="IBM Plex Sans Light" panose="020B0403050203000203" pitchFamily="34" charset="0"/>
              </a:rPr>
              <a:t>Test that content can answer those questions</a:t>
            </a:r>
          </a:p>
        </p:txBody>
      </p:sp>
    </p:spTree>
    <p:extLst>
      <p:ext uri="{BB962C8B-B14F-4D97-AF65-F5344CB8AC3E}">
        <p14:creationId xmlns:p14="http://schemas.microsoft.com/office/powerpoint/2010/main" val="2269105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7478-8040-47ED-9A2E-0D9B2AC7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CBC5-FBB6-709C-25F0-7DEF1E92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QDCD step 1: Collect real user questions</a:t>
            </a:r>
            <a:endParaRPr lang="en-CA" dirty="0">
              <a:solidFill>
                <a:srgbClr val="A22225"/>
              </a:solidFill>
              <a:latin typeface="IBM Plex Sans Cond Medm" panose="020B060605020300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07FC6-73B7-96AE-8024-9A133DB4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CA" sz="2600" dirty="0">
                <a:latin typeface="IBM Plex Sans" panose="020B0503050203000203" pitchFamily="34" charset="0"/>
              </a:rPr>
              <a:t>You cannot guess</a:t>
            </a:r>
          </a:p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Your guesses will be biased due to familiarity with the source material</a:t>
            </a:r>
          </a:p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Your terminology, phrasing will be influenced by having worked with the content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A0A42-6F1F-5434-82EE-2479AF746194}"/>
              </a:ext>
            </a:extLst>
          </p:cNvPr>
          <p:cNvSpPr txBox="1">
            <a:spLocks/>
          </p:cNvSpPr>
          <p:nvPr/>
        </p:nvSpPr>
        <p:spPr>
          <a:xfrm>
            <a:off x="6496050" y="1825625"/>
            <a:ext cx="4540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CA" sz="2600" dirty="0">
                <a:latin typeface="IBM Plex Sans" panose="020B0503050203000203" pitchFamily="34" charset="0"/>
              </a:rPr>
              <a:t>Where to find user questions</a:t>
            </a:r>
          </a:p>
          <a:p>
            <a:pPr marL="270000" indent="-270000">
              <a:lnSpc>
                <a:spcPct val="120000"/>
              </a:lnSpc>
              <a:spcBef>
                <a:spcPts val="0"/>
              </a:spcBef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Forums</a:t>
            </a:r>
          </a:p>
          <a:p>
            <a:pPr marL="270000" indent="-270000">
              <a:lnSpc>
                <a:spcPct val="120000"/>
              </a:lnSpc>
              <a:spcBef>
                <a:spcPts val="0"/>
              </a:spcBef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User communities</a:t>
            </a:r>
          </a:p>
          <a:p>
            <a:pPr marL="270000" indent="-270000">
              <a:lnSpc>
                <a:spcPct val="120000"/>
              </a:lnSpc>
              <a:spcBef>
                <a:spcPts val="0"/>
              </a:spcBef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User feedback</a:t>
            </a:r>
          </a:p>
          <a:p>
            <a:pPr marL="270000" indent="-270000">
              <a:lnSpc>
                <a:spcPct val="120000"/>
              </a:lnSpc>
              <a:spcBef>
                <a:spcPts val="0"/>
              </a:spcBef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User research</a:t>
            </a:r>
          </a:p>
          <a:p>
            <a:pPr marL="270000" indent="-270000">
              <a:lnSpc>
                <a:spcPct val="120000"/>
              </a:lnSpc>
              <a:spcBef>
                <a:spcPts val="0"/>
              </a:spcBef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Internet searchers</a:t>
            </a:r>
          </a:p>
          <a:p>
            <a:pPr marL="270000" indent="-270000">
              <a:lnSpc>
                <a:spcPct val="120000"/>
              </a:lnSpc>
              <a:spcBef>
                <a:spcPts val="0"/>
              </a:spcBef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4297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AC66-634F-EF47-715A-7A991837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82C440-1098-E69F-2C10-D35CC389D975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F80AE-EB0D-A0A8-EE1C-6ADA5C50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000" spc="300" dirty="0">
                <a:solidFill>
                  <a:schemeClr val="bg1"/>
                </a:solidFill>
                <a:latin typeface="IBM Plex Sans Cond" panose="020B0506050203000203" pitchFamily="34" charset="0"/>
              </a:rPr>
              <a:t>4/5</a:t>
            </a:r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  Solution: question-driven content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E7CB7-FD07-B305-AEA4-9F9AB5A79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600" dirty="0">
                <a:latin typeface="IBM Plex Sans Light" panose="020B0403050203000203" pitchFamily="34" charset="0"/>
              </a:rPr>
              <a:t>Collect real user questions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600" b="1" dirty="0">
                <a:latin typeface="IBM Plex Sans Light" panose="020B0403050203000203" pitchFamily="34" charset="0"/>
              </a:rPr>
              <a:t>Test that content can answer those questions</a:t>
            </a:r>
          </a:p>
        </p:txBody>
      </p:sp>
    </p:spTree>
    <p:extLst>
      <p:ext uri="{BB962C8B-B14F-4D97-AF65-F5344CB8AC3E}">
        <p14:creationId xmlns:p14="http://schemas.microsoft.com/office/powerpoint/2010/main" val="90640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16BF2-A051-E41B-499F-3591D0545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8CB1-5E76-0FA3-56CE-A84FD57F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QDCD step 2: Test content</a:t>
            </a:r>
            <a:endParaRPr lang="en-CA" dirty="0">
              <a:solidFill>
                <a:srgbClr val="A22225"/>
              </a:solidFill>
              <a:latin typeface="IBM Plex Sans Cond Medm" panose="020B060605020300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FB164-066D-8FC1-01AA-52206C1F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4000" cy="11779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2600" dirty="0">
                <a:latin typeface="IBM Plex Sans Light" panose="020B0403050203000203" pitchFamily="34" charset="0"/>
              </a:rPr>
              <a:t>Configure the RAG/agentic solution to use the content as a knowledge base, submit real user questions, then evaluate generated answers.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10946-17A3-D244-F457-1AE3A381BB8B}"/>
              </a:ext>
            </a:extLst>
          </p:cNvPr>
          <p:cNvSpPr txBox="1"/>
          <p:nvPr/>
        </p:nvSpPr>
        <p:spPr>
          <a:xfrm>
            <a:off x="889000" y="3138487"/>
            <a:ext cx="3848100" cy="15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CA" sz="2400" dirty="0">
                <a:latin typeface="IBM Plex Sans" panose="020B0503050203000203" pitchFamily="34" charset="0"/>
              </a:rPr>
              <a:t>Advantages</a:t>
            </a:r>
          </a:p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Results exactly match run-time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3F43A-8144-8D18-0673-2A341AA1EC82}"/>
              </a:ext>
            </a:extLst>
          </p:cNvPr>
          <p:cNvSpPr txBox="1"/>
          <p:nvPr/>
        </p:nvSpPr>
        <p:spPr>
          <a:xfrm>
            <a:off x="5365750" y="3138486"/>
            <a:ext cx="5937250" cy="279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CA" sz="2400" dirty="0">
                <a:latin typeface="IBM Plex Sans" panose="020B0503050203000203" pitchFamily="34" charset="0"/>
              </a:rPr>
              <a:t>Challenges</a:t>
            </a:r>
          </a:p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Setting this up is not trivial</a:t>
            </a:r>
          </a:p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Solutions are not all built the same (Do you test them all?)</a:t>
            </a:r>
          </a:p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Manual evaluation is time-consuming, automated evaluation can be misleading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2ACB7E-0CF6-6E9B-3D2F-81328F94EE34}"/>
              </a:ext>
            </a:extLst>
          </p:cNvPr>
          <p:cNvGrpSpPr/>
          <p:nvPr/>
        </p:nvGrpSpPr>
        <p:grpSpPr>
          <a:xfrm>
            <a:off x="8848726" y="160338"/>
            <a:ext cx="3057525" cy="1533525"/>
            <a:chOff x="6300788" y="1414463"/>
            <a:chExt cx="3057525" cy="1533525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55349A4-872D-7A38-CBD6-2B6E841104B7}"/>
                </a:ext>
              </a:extLst>
            </p:cNvPr>
            <p:cNvSpPr/>
            <p:nvPr/>
          </p:nvSpPr>
          <p:spPr>
            <a:xfrm>
              <a:off x="6300788" y="1414463"/>
              <a:ext cx="3057525" cy="1533525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A222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E4D941-F768-67DD-00A3-89FB23E256BF}"/>
                </a:ext>
              </a:extLst>
            </p:cNvPr>
            <p:cNvSpPr txBox="1"/>
            <p:nvPr/>
          </p:nvSpPr>
          <p:spPr>
            <a:xfrm>
              <a:off x="6815138" y="1919615"/>
              <a:ext cx="2324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>
                  <a:solidFill>
                    <a:srgbClr val="A22225"/>
                  </a:solidFill>
                </a:rPr>
                <a:t>Forward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8931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F02D6-3D7D-5530-3183-B67AF9754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377D-FDA9-8FC0-8053-22E4A8D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QDCD step 2: Test content</a:t>
            </a:r>
            <a:endParaRPr lang="en-CA" dirty="0">
              <a:solidFill>
                <a:srgbClr val="A22225"/>
              </a:solidFill>
              <a:latin typeface="IBM Plex Sans Cond Medm" panose="020B060605020300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47408-0642-4146-26E0-A5F9C18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06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sz="2600" dirty="0">
                <a:latin typeface="IBM Plex Sans Light" panose="020B0403050203000203" pitchFamily="34" charset="0"/>
              </a:rPr>
              <a:t>Generate questions answered by the content, then compare the generated questions to the real user questions.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C4BAC-FA60-9C91-CEEA-F76B19A2388B}"/>
              </a:ext>
            </a:extLst>
          </p:cNvPr>
          <p:cNvSpPr txBox="1"/>
          <p:nvPr/>
        </p:nvSpPr>
        <p:spPr>
          <a:xfrm>
            <a:off x="889000" y="3138487"/>
            <a:ext cx="4794250" cy="1466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CA" sz="2400" dirty="0">
                <a:latin typeface="IBM Plex Sans" panose="020B0503050203000203" pitchFamily="34" charset="0"/>
              </a:rPr>
              <a:t>Advantages</a:t>
            </a:r>
          </a:p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Can be automated</a:t>
            </a:r>
          </a:p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Scales easily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DADED-944D-C4F2-F35B-29CED35F362E}"/>
              </a:ext>
            </a:extLst>
          </p:cNvPr>
          <p:cNvSpPr txBox="1"/>
          <p:nvPr/>
        </p:nvSpPr>
        <p:spPr>
          <a:xfrm>
            <a:off x="5367600" y="3138486"/>
            <a:ext cx="5257800" cy="102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CA" sz="2400" dirty="0">
                <a:latin typeface="IBM Plex Sans" panose="020B0503050203000203" pitchFamily="34" charset="0"/>
              </a:rPr>
              <a:t>Challenges</a:t>
            </a:r>
          </a:p>
          <a:p>
            <a:pPr marL="270000" indent="-270000">
              <a:lnSpc>
                <a:spcPct val="120000"/>
              </a:lnSpc>
              <a:buFont typeface="IBM Plex Sans Light" panose="020B0403050203000203" pitchFamily="34" charset="0"/>
              <a:buChar char="·"/>
            </a:pPr>
            <a:r>
              <a:rPr lang="en-CA" sz="2400" dirty="0">
                <a:latin typeface="IBM Plex Sans Light" panose="020B0403050203000203" pitchFamily="34" charset="0"/>
              </a:rPr>
              <a:t>Is an indirect measure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3369BC2-6EF1-99E3-98B2-21C82A777442}"/>
              </a:ext>
            </a:extLst>
          </p:cNvPr>
          <p:cNvSpPr/>
          <p:nvPr/>
        </p:nvSpPr>
        <p:spPr>
          <a:xfrm rot="10800000">
            <a:off x="8848726" y="160338"/>
            <a:ext cx="3057525" cy="1533525"/>
          </a:xfrm>
          <a:prstGeom prst="rightArrow">
            <a:avLst/>
          </a:prstGeom>
          <a:solidFill>
            <a:srgbClr val="FFFF00"/>
          </a:solidFill>
          <a:ln>
            <a:solidFill>
              <a:srgbClr val="A222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A49CA-5D0E-F991-0860-9A6E6D21DF1B}"/>
              </a:ext>
            </a:extLst>
          </p:cNvPr>
          <p:cNvSpPr txBox="1"/>
          <p:nvPr/>
        </p:nvSpPr>
        <p:spPr>
          <a:xfrm>
            <a:off x="9737193" y="665490"/>
            <a:ext cx="1776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A22225"/>
                </a:solidFill>
              </a:rPr>
              <a:t>Backward</a:t>
            </a:r>
          </a:p>
        </p:txBody>
      </p:sp>
    </p:spTree>
    <p:extLst>
      <p:ext uri="{BB962C8B-B14F-4D97-AF65-F5344CB8AC3E}">
        <p14:creationId xmlns:p14="http://schemas.microsoft.com/office/powerpoint/2010/main" val="268841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9284F-7650-2F7B-D25C-7B464E480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BE3268-EACB-7290-8365-A083A402ABE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1F9BF-866F-CF7D-F062-8B0208CB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000" spc="300" dirty="0">
                <a:solidFill>
                  <a:schemeClr val="bg1"/>
                </a:solidFill>
                <a:latin typeface="IBM Plex Sans Cond" panose="020B0506050203000203" pitchFamily="34" charset="0"/>
              </a:rPr>
              <a:t>1/5</a:t>
            </a:r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  How content fuels RAG and 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B0119-5755-1B50-1B64-15C7E280C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8450" y="2055813"/>
            <a:ext cx="9055100" cy="41211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latin typeface="IBM Plex Sans" panose="020B0503050203000203" pitchFamily="34" charset="0"/>
              </a:rPr>
              <a:t>RAG and agentic solutions cannot work without pulling in accurate, up-to-date, domain-specific content that writers create.</a:t>
            </a:r>
            <a:endParaRPr lang="en-CA" sz="30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39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FC19-3136-2241-32E0-0018335F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52F9-ADC7-893F-FE53-C2B3AA18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QDCD step 2: Test content (option 2)</a:t>
            </a:r>
            <a:endParaRPr lang="en-CA" dirty="0">
              <a:solidFill>
                <a:srgbClr val="A22225"/>
              </a:solidFill>
              <a:latin typeface="IBM Plex Sans Cond Medm" panose="020B0606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5BE0D-52D0-4BEE-0320-2C32CE8AE51A}"/>
              </a:ext>
            </a:extLst>
          </p:cNvPr>
          <p:cNvSpPr txBox="1"/>
          <p:nvPr/>
        </p:nvSpPr>
        <p:spPr>
          <a:xfrm>
            <a:off x="4354829" y="1807993"/>
            <a:ext cx="34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https://youtu.be/OWoHlQt0ANo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3A42A-4B6B-6084-7406-45F68DD7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417" y="2301912"/>
            <a:ext cx="7201165" cy="35500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1709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EC9BA-DE07-A9CE-F9AD-C959083C0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ABBA7C-0348-0C84-E2D0-AC736F94E60A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EE413-90B1-2FA6-6C8F-2D0BD05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000" spc="300" dirty="0">
                <a:solidFill>
                  <a:schemeClr val="bg1"/>
                </a:solidFill>
                <a:latin typeface="IBM Plex Sans Cond" panose="020B0506050203000203" pitchFamily="34" charset="0"/>
              </a:rPr>
              <a:t>5/5</a:t>
            </a:r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  Hands-on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4864-A75B-E33D-5896-A3932C57F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0362"/>
            <a:ext cx="10515600" cy="9715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CA" sz="4800" dirty="0">
                <a:latin typeface="IBM Plex Sans" panose="020B0503050203000203" pitchFamily="34" charset="0"/>
                <a:hlinkClick r:id="rId2"/>
              </a:rPr>
              <a:t>bit.ly/Q-D-C-D</a:t>
            </a:r>
            <a:endParaRPr lang="en-CA" sz="48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652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A84B0-C06A-0FE8-45E1-538C9C824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4961C9-FDD9-A9F7-D7AD-3E5CCBB66FA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856EF-894C-B388-C655-4EA00450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0B584-0584-780F-C064-8E5056C48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157" y="2055813"/>
            <a:ext cx="8675687" cy="41211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latin typeface="IBM Plex Sans" panose="020B0503050203000203" pitchFamily="34" charset="0"/>
              </a:rPr>
              <a:t>Be less attached to our traditional processes and guidelines.  Create content to meet readers where they are.</a:t>
            </a:r>
            <a:endParaRPr lang="en-CA" sz="30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775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5C1D2-778F-56BB-D24B-1A7E8F4FF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CD91E2-6B68-98D7-1980-9046BCAB4645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64DAD-59FE-8A2E-98F8-860F4D61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672C-4346-F4C2-3CEB-A0EA37A21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157" y="2055813"/>
            <a:ext cx="8675687" cy="41211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latin typeface="IBM Plex Sans" panose="020B0503050203000203" pitchFamily="34" charset="0"/>
              </a:rPr>
              <a:t>Be less attached to our traditional processes and guidelines.  Create content to meet readers where they are.</a:t>
            </a:r>
            <a:endParaRPr lang="en-CA" sz="3000" dirty="0">
              <a:latin typeface="IBM Plex Sans" panose="020B0503050203000203" pitchFamily="34" charset="0"/>
            </a:endParaRP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09EFF532-11E9-D6F2-14BF-CA96E33E753B}"/>
              </a:ext>
            </a:extLst>
          </p:cNvPr>
          <p:cNvSpPr/>
          <p:nvPr/>
        </p:nvSpPr>
        <p:spPr>
          <a:xfrm rot="1028499">
            <a:off x="391245" y="3467705"/>
            <a:ext cx="4209782" cy="2976282"/>
          </a:xfrm>
          <a:prstGeom prst="irregularSeal1">
            <a:avLst/>
          </a:prstGeom>
          <a:solidFill>
            <a:srgbClr val="FFFF00"/>
          </a:solidFill>
          <a:ln>
            <a:solidFill>
              <a:srgbClr val="A222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85342-6300-94E8-9A01-27A640186D6F}"/>
              </a:ext>
            </a:extLst>
          </p:cNvPr>
          <p:cNvSpPr txBox="1"/>
          <p:nvPr/>
        </p:nvSpPr>
        <p:spPr>
          <a:xfrm rot="833375">
            <a:off x="943428" y="4441371"/>
            <a:ext cx="298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IBM Plex Sans" panose="020B0503050203000203" pitchFamily="34" charset="0"/>
              </a:rPr>
              <a:t>Thing 2 to remember</a:t>
            </a:r>
          </a:p>
        </p:txBody>
      </p:sp>
    </p:spTree>
    <p:extLst>
      <p:ext uri="{BB962C8B-B14F-4D97-AF65-F5344CB8AC3E}">
        <p14:creationId xmlns:p14="http://schemas.microsoft.com/office/powerpoint/2010/main" val="2407901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AA677-E59E-45EF-77A8-38ED331F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7F704A-65A8-C45B-673D-0DC37686DB09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164E1-6A63-881D-2C4F-2752161D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998B-8E70-31F3-5B5C-19AA0B9AC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083" y="1855788"/>
            <a:ext cx="4704556" cy="1220787"/>
          </a:xfrm>
        </p:spPr>
        <p:txBody>
          <a:bodyPr>
            <a:normAutofit/>
          </a:bodyPr>
          <a:lstStyle/>
          <a:p>
            <a:pPr marL="0" indent="0">
              <a:lnSpc>
                <a:spcPts val="5000"/>
              </a:lnSpc>
              <a:buNone/>
            </a:pPr>
            <a:r>
              <a:rPr lang="en-US" sz="3000" dirty="0">
                <a:latin typeface="IBM Plex Sans" panose="020B0503050203000203" pitchFamily="34" charset="0"/>
              </a:rPr>
              <a:t>Desire path (desire line)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1600" dirty="0">
                <a:latin typeface="IBM Plex Sans" panose="020B0503050203000203" pitchFamily="34" charset="0"/>
                <a:hlinkClick r:id="rId2"/>
              </a:rPr>
              <a:t>https://en.wikipedia.org/wiki/Desire_path</a:t>
            </a:r>
            <a:endParaRPr lang="en-CA" sz="1600" dirty="0">
              <a:latin typeface="IBM Plex Sans" panose="020B0503050203000203" pitchFamily="34" charset="0"/>
            </a:endParaRPr>
          </a:p>
        </p:txBody>
      </p:sp>
      <p:pic>
        <p:nvPicPr>
          <p:cNvPr id="8" name="Picture 7" descr="An aerial view of a city&#10;&#10;AI-generated content may be incorrect.">
            <a:extLst>
              <a:ext uri="{FF2B5EF4-FFF2-40B4-BE49-F238E27FC236}">
                <a16:creationId xmlns:a16="http://schemas.microsoft.com/office/drawing/2014/main" id="{BB4CE500-4EFA-575C-4960-39942AFC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3" y="2055813"/>
            <a:ext cx="6095999" cy="2974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7FB4D1-220A-6205-38E7-29ADF84C0B3F}"/>
              </a:ext>
            </a:extLst>
          </p:cNvPr>
          <p:cNvSpPr txBox="1"/>
          <p:nvPr/>
        </p:nvSpPr>
        <p:spPr>
          <a:xfrm>
            <a:off x="5762627" y="5080046"/>
            <a:ext cx="6191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hlinkClick r:id="rId4"/>
              </a:rPr>
              <a:t>https://www.theguardian.com/cities/2018/oct/05/desire-paths-the-illicit-trails-that-defy-the-urban-planners</a:t>
            </a:r>
            <a:endParaRPr lang="en-CA" sz="1000" dirty="0"/>
          </a:p>
        </p:txBody>
      </p:sp>
      <p:pic>
        <p:nvPicPr>
          <p:cNvPr id="11" name="Picture 10" descr="A path in a park with grass and trees&#10;&#10;AI-generated content may be incorrect.">
            <a:extLst>
              <a:ext uri="{FF2B5EF4-FFF2-40B4-BE49-F238E27FC236}">
                <a16:creationId xmlns:a16="http://schemas.microsoft.com/office/drawing/2014/main" id="{562BA23C-62B2-C69F-9B31-3BCC951F1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6" t="23884"/>
          <a:stretch/>
        </p:blipFill>
        <p:spPr>
          <a:xfrm>
            <a:off x="438151" y="3076575"/>
            <a:ext cx="5137943" cy="2609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737A32-109F-2799-9FCC-1ABF0C8078CB}"/>
              </a:ext>
            </a:extLst>
          </p:cNvPr>
          <p:cNvSpPr txBox="1"/>
          <p:nvPr/>
        </p:nvSpPr>
        <p:spPr>
          <a:xfrm>
            <a:off x="357191" y="5739030"/>
            <a:ext cx="5086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hlinkClick r:id="rId6"/>
              </a:rPr>
              <a:t>https://commons.wikimedia.org/wiki/File:Desire_line_-_geograph.org.uk_-_6020249.jpg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745636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63035-75DC-9926-32DD-3A3F67066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A9BC25-D058-E0DB-E99E-AF2BEDE3273D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5EEED-0619-C91F-3F10-35221F2F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Question-driven content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E5A5E-C77E-5F6E-ED01-475F6465F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Fact</a:t>
            </a:r>
            <a:r>
              <a:rPr lang="en-CA" sz="2400" dirty="0">
                <a:latin typeface="IBM Plex Sans Light" panose="020B0403050203000203" pitchFamily="34" charset="0"/>
              </a:rPr>
              <a:t> : Rag, agentic solutions depend on content</a:t>
            </a:r>
          </a:p>
        </p:txBody>
      </p:sp>
    </p:spTree>
    <p:extLst>
      <p:ext uri="{BB962C8B-B14F-4D97-AF65-F5344CB8AC3E}">
        <p14:creationId xmlns:p14="http://schemas.microsoft.com/office/powerpoint/2010/main" val="629398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3B4E5-04A2-0265-59E2-3BB12B577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4C8D7-9106-82EE-C792-18E3EA9DC7D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B8708-3BDF-E811-1737-6E2A1135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Question-driven content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A3E9A-8FD9-C21D-A09B-51B643DA2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525"/>
            <a:ext cx="10515600" cy="4121150"/>
          </a:xfrm>
        </p:spPr>
        <p:txBody>
          <a:bodyPr>
            <a:normAutofit/>
          </a:bodyPr>
          <a:lstStyle/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Fact</a:t>
            </a:r>
            <a:r>
              <a:rPr lang="en-CA" sz="2400" dirty="0">
                <a:latin typeface="IBM Plex Sans Light" panose="020B0403050203000203" pitchFamily="34" charset="0"/>
              </a:rPr>
              <a:t> : Rag, agentic solutions depend on content</a:t>
            </a: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42653970-037A-BE67-FFE3-BEB69B3EECA8}"/>
              </a:ext>
            </a:extLst>
          </p:cNvPr>
          <p:cNvSpPr/>
          <p:nvPr/>
        </p:nvSpPr>
        <p:spPr>
          <a:xfrm rot="20872553">
            <a:off x="7631079" y="1907373"/>
            <a:ext cx="1194057" cy="901461"/>
          </a:xfrm>
          <a:prstGeom prst="irregularSeal1">
            <a:avLst/>
          </a:prstGeom>
          <a:solidFill>
            <a:srgbClr val="FFFF00"/>
          </a:solidFill>
          <a:ln>
            <a:solidFill>
              <a:srgbClr val="A222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58BE0-94C6-A3E9-9E94-8E09E175497C}"/>
              </a:ext>
            </a:extLst>
          </p:cNvPr>
          <p:cNvSpPr txBox="1"/>
          <p:nvPr/>
        </p:nvSpPr>
        <p:spPr>
          <a:xfrm rot="20224682">
            <a:off x="7939086" y="2173437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368277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FE6D7-B2F6-A4FC-DFA7-261D98C0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E7F58E-2E83-4F7C-D43E-1E9CADEE0E4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09DAF-BF94-F922-3A1E-3239C50A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Question-driven content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FE1B-9BD0-004E-3D35-0257DABD6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Fact</a:t>
            </a:r>
            <a:r>
              <a:rPr lang="en-CA" sz="2400" dirty="0">
                <a:latin typeface="IBM Plex Sans Light" panose="020B0403050203000203" pitchFamily="34" charset="0"/>
              </a:rPr>
              <a:t> : Rag, agentic solutions depend on content</a:t>
            </a:r>
          </a:p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Problem</a:t>
            </a:r>
            <a:r>
              <a:rPr lang="en-CA" sz="2400" dirty="0">
                <a:latin typeface="IBM Plex Sans Light" panose="020B0403050203000203" pitchFamily="34" charset="0"/>
              </a:rPr>
              <a:t> : Current content design process fails RAG, agentic solutions</a:t>
            </a: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2E561991-3FEC-2E0E-C119-1C41F989AACC}"/>
              </a:ext>
            </a:extLst>
          </p:cNvPr>
          <p:cNvSpPr/>
          <p:nvPr/>
        </p:nvSpPr>
        <p:spPr>
          <a:xfrm rot="20872553">
            <a:off x="7631079" y="1907373"/>
            <a:ext cx="1194057" cy="901461"/>
          </a:xfrm>
          <a:prstGeom prst="irregularSeal1">
            <a:avLst/>
          </a:prstGeom>
          <a:solidFill>
            <a:srgbClr val="FFFF00"/>
          </a:solidFill>
          <a:ln>
            <a:solidFill>
              <a:srgbClr val="A222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4F1F3-DA3C-B4F5-3EEE-0C0A665E59F8}"/>
              </a:ext>
            </a:extLst>
          </p:cNvPr>
          <p:cNvSpPr txBox="1"/>
          <p:nvPr/>
        </p:nvSpPr>
        <p:spPr>
          <a:xfrm rot="20224682">
            <a:off x="7939086" y="2173437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568450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F1780-8CEC-7FC4-D653-8DD8894AC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E2C12E-A348-15E1-F05C-10B791D922CE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FCEA8-CC39-EE40-C896-4B461F20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Question-driven content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812E6-C35B-B8DF-497C-6FB851DF7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Fact</a:t>
            </a:r>
            <a:r>
              <a:rPr lang="en-CA" sz="2400" dirty="0">
                <a:latin typeface="IBM Plex Sans Light" panose="020B0403050203000203" pitchFamily="34" charset="0"/>
              </a:rPr>
              <a:t> : Rag, agentic solutions depend on content</a:t>
            </a:r>
          </a:p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Problem</a:t>
            </a:r>
            <a:r>
              <a:rPr lang="en-CA" sz="2400" dirty="0">
                <a:latin typeface="IBM Plex Sans Light" panose="020B0403050203000203" pitchFamily="34" charset="0"/>
              </a:rPr>
              <a:t> : Current content design process fails RAG, agentic solutions</a:t>
            </a:r>
          </a:p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One solution</a:t>
            </a:r>
            <a:r>
              <a:rPr lang="en-CA" sz="2400" dirty="0">
                <a:latin typeface="IBM Plex Sans Light" panose="020B0403050203000203" pitchFamily="34" charset="0"/>
              </a:rPr>
              <a:t> : Question-driven content design</a:t>
            </a:r>
          </a:p>
          <a:p>
            <a:pPr marL="971550" lvl="1" indent="-514350">
              <a:lnSpc>
                <a:spcPts val="4000"/>
              </a:lnSpc>
              <a:spcBef>
                <a:spcPts val="0"/>
              </a:spcBef>
              <a:buSzPct val="80000"/>
              <a:buFont typeface="+mj-lt"/>
              <a:buAutoNum type="arabicPeriod"/>
            </a:pPr>
            <a:r>
              <a:rPr lang="en-CA" dirty="0">
                <a:latin typeface="IBM Plex Sans Light" panose="020B0403050203000203" pitchFamily="34" charset="0"/>
              </a:rPr>
              <a:t>Collect real user questions</a:t>
            </a:r>
          </a:p>
          <a:p>
            <a:pPr marL="971550" lvl="1" indent="-514350">
              <a:lnSpc>
                <a:spcPts val="4000"/>
              </a:lnSpc>
              <a:spcBef>
                <a:spcPts val="0"/>
              </a:spcBef>
              <a:buSzPct val="80000"/>
              <a:buFont typeface="+mj-lt"/>
              <a:buAutoNum type="arabicPeriod"/>
            </a:pPr>
            <a:r>
              <a:rPr lang="en-CA" dirty="0">
                <a:latin typeface="IBM Plex Sans Light" panose="020B0403050203000203" pitchFamily="34" charset="0"/>
              </a:rPr>
              <a:t>Test that content can answer those questions</a:t>
            </a:r>
            <a:endParaRPr lang="en-CA" sz="2400" dirty="0">
              <a:latin typeface="IBM Plex Sans Light" panose="020B0403050203000203" pitchFamily="34" charset="0"/>
            </a:endParaRP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D6AC8E8E-7DFD-E27D-8BD8-4F9AF56CD3A5}"/>
              </a:ext>
            </a:extLst>
          </p:cNvPr>
          <p:cNvSpPr/>
          <p:nvPr/>
        </p:nvSpPr>
        <p:spPr>
          <a:xfrm rot="20872553">
            <a:off x="7631079" y="1907373"/>
            <a:ext cx="1194057" cy="901461"/>
          </a:xfrm>
          <a:prstGeom prst="irregularSeal1">
            <a:avLst/>
          </a:prstGeom>
          <a:solidFill>
            <a:srgbClr val="FFFF00"/>
          </a:solidFill>
          <a:ln>
            <a:solidFill>
              <a:srgbClr val="A222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D4D66-73F0-A8A8-4EFD-2376F3F37340}"/>
              </a:ext>
            </a:extLst>
          </p:cNvPr>
          <p:cNvSpPr txBox="1"/>
          <p:nvPr/>
        </p:nvSpPr>
        <p:spPr>
          <a:xfrm rot="20224682">
            <a:off x="7939086" y="2173437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2943271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A36A7-FF5C-0A3C-8525-4435656E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2D709-08D2-4250-8939-5B84B6FFF2B2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DF179-7EF6-CB87-1671-8463EF5A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Question-driven content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A6552-A9AF-7765-CB70-22A55D946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Fact</a:t>
            </a:r>
            <a:r>
              <a:rPr lang="en-CA" sz="2400" dirty="0">
                <a:latin typeface="IBM Plex Sans Light" panose="020B0403050203000203" pitchFamily="34" charset="0"/>
              </a:rPr>
              <a:t> : Rag, agentic solutions depend on content</a:t>
            </a:r>
          </a:p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Problem</a:t>
            </a:r>
            <a:r>
              <a:rPr lang="en-CA" sz="2400" dirty="0">
                <a:latin typeface="IBM Plex Sans Light" panose="020B0403050203000203" pitchFamily="34" charset="0"/>
              </a:rPr>
              <a:t> : Current content design process fails RAG, agentic solutions</a:t>
            </a:r>
          </a:p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One solution</a:t>
            </a:r>
            <a:r>
              <a:rPr lang="en-CA" sz="2400" dirty="0">
                <a:latin typeface="IBM Plex Sans Light" panose="020B0403050203000203" pitchFamily="34" charset="0"/>
              </a:rPr>
              <a:t> : Question-driven content design</a:t>
            </a:r>
          </a:p>
          <a:p>
            <a:pPr marL="971550" lvl="1" indent="-514350">
              <a:lnSpc>
                <a:spcPts val="4000"/>
              </a:lnSpc>
              <a:spcBef>
                <a:spcPts val="0"/>
              </a:spcBef>
              <a:buSzPct val="80000"/>
              <a:buFont typeface="+mj-lt"/>
              <a:buAutoNum type="arabicPeriod"/>
            </a:pPr>
            <a:r>
              <a:rPr lang="en-CA" dirty="0">
                <a:latin typeface="IBM Plex Sans Light" panose="020B0403050203000203" pitchFamily="34" charset="0"/>
              </a:rPr>
              <a:t>Collect real user questions</a:t>
            </a:r>
          </a:p>
          <a:p>
            <a:pPr marL="971550" lvl="1" indent="-514350">
              <a:lnSpc>
                <a:spcPts val="4000"/>
              </a:lnSpc>
              <a:spcBef>
                <a:spcPts val="0"/>
              </a:spcBef>
              <a:buSzPct val="80000"/>
              <a:buFont typeface="+mj-lt"/>
              <a:buAutoNum type="arabicPeriod"/>
            </a:pPr>
            <a:r>
              <a:rPr lang="en-CA" dirty="0">
                <a:latin typeface="IBM Plex Sans Light" panose="020B0403050203000203" pitchFamily="34" charset="0"/>
              </a:rPr>
              <a:t>Test that content can answer those questions</a:t>
            </a:r>
          </a:p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New reality</a:t>
            </a:r>
            <a:r>
              <a:rPr lang="en-CA" sz="2400" dirty="0">
                <a:latin typeface="IBM Plex Sans Light" panose="020B0403050203000203" pitchFamily="34" charset="0"/>
              </a:rPr>
              <a:t> : We need to write for users where they are</a:t>
            </a: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38558B9F-10B4-73C5-B6FF-2B11C0767B46}"/>
              </a:ext>
            </a:extLst>
          </p:cNvPr>
          <p:cNvSpPr/>
          <p:nvPr/>
        </p:nvSpPr>
        <p:spPr>
          <a:xfrm rot="20872553">
            <a:off x="7631079" y="1907373"/>
            <a:ext cx="1194057" cy="901461"/>
          </a:xfrm>
          <a:prstGeom prst="irregularSeal1">
            <a:avLst/>
          </a:prstGeom>
          <a:solidFill>
            <a:srgbClr val="FFFF00"/>
          </a:solidFill>
          <a:ln>
            <a:solidFill>
              <a:srgbClr val="A222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B6B09-1B1A-89AD-D680-77F865935820}"/>
              </a:ext>
            </a:extLst>
          </p:cNvPr>
          <p:cNvSpPr txBox="1"/>
          <p:nvPr/>
        </p:nvSpPr>
        <p:spPr>
          <a:xfrm rot="20224682">
            <a:off x="7939086" y="2173437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720284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062F-2CAF-D084-F391-0985C8305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9E24C8-9E6B-99AF-5C65-3012120C91C9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9E79C-132C-0234-161E-82C83F4C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000" spc="300" dirty="0">
                <a:solidFill>
                  <a:schemeClr val="bg1"/>
                </a:solidFill>
                <a:latin typeface="IBM Plex Sans Cond" panose="020B0506050203000203" pitchFamily="34" charset="0"/>
              </a:rPr>
              <a:t>1/5</a:t>
            </a:r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  How content fuels RAG and 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1BF3B-36EC-A976-07AF-4618767D4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8450" y="2055813"/>
            <a:ext cx="9055100" cy="41211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latin typeface="IBM Plex Sans" panose="020B0503050203000203" pitchFamily="34" charset="0"/>
              </a:rPr>
              <a:t>RAG and agentic solutions cannot work without pulling in accurate, up-to-date, domain-specific content that writers create.</a:t>
            </a:r>
            <a:endParaRPr lang="en-CA" sz="3000" dirty="0">
              <a:latin typeface="IBM Plex Sans" panose="020B0503050203000203" pitchFamily="34" charset="0"/>
            </a:endParaRP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100E20A0-2060-F209-5FFC-161BCA0FF348}"/>
              </a:ext>
            </a:extLst>
          </p:cNvPr>
          <p:cNvSpPr/>
          <p:nvPr/>
        </p:nvSpPr>
        <p:spPr>
          <a:xfrm rot="1028499">
            <a:off x="391245" y="3467705"/>
            <a:ext cx="4209782" cy="2976282"/>
          </a:xfrm>
          <a:prstGeom prst="irregularSeal1">
            <a:avLst/>
          </a:prstGeom>
          <a:solidFill>
            <a:srgbClr val="FFFF00"/>
          </a:solidFill>
          <a:ln>
            <a:solidFill>
              <a:srgbClr val="A222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EA8-A4D0-8980-A93B-F02E181B9A94}"/>
              </a:ext>
            </a:extLst>
          </p:cNvPr>
          <p:cNvSpPr txBox="1"/>
          <p:nvPr/>
        </p:nvSpPr>
        <p:spPr>
          <a:xfrm rot="833375">
            <a:off x="943428" y="4441371"/>
            <a:ext cx="298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IBM Plex Sans" panose="020B0503050203000203" pitchFamily="34" charset="0"/>
              </a:rPr>
              <a:t>Thing 1 to remember</a:t>
            </a:r>
          </a:p>
        </p:txBody>
      </p:sp>
    </p:spTree>
    <p:extLst>
      <p:ext uri="{BB962C8B-B14F-4D97-AF65-F5344CB8AC3E}">
        <p14:creationId xmlns:p14="http://schemas.microsoft.com/office/powerpoint/2010/main" val="1713036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5D09D-9A57-1104-C538-41932A4B2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4D3695-2B85-CFF7-8EAE-E2A49A555212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0E8E1-4F21-27C4-F515-06C9FD2A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Question-driven content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925D-4289-E362-BE2B-95BC0725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Fact</a:t>
            </a:r>
            <a:r>
              <a:rPr lang="en-CA" sz="2400" dirty="0">
                <a:latin typeface="IBM Plex Sans Light" panose="020B0403050203000203" pitchFamily="34" charset="0"/>
              </a:rPr>
              <a:t> : Rag, agentic solutions depend on content</a:t>
            </a:r>
          </a:p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Problem</a:t>
            </a:r>
            <a:r>
              <a:rPr lang="en-CA" sz="2400" dirty="0">
                <a:latin typeface="IBM Plex Sans Light" panose="020B0403050203000203" pitchFamily="34" charset="0"/>
              </a:rPr>
              <a:t> : Current content design process fails RAG, agentic solutions</a:t>
            </a:r>
          </a:p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One solution</a:t>
            </a:r>
            <a:r>
              <a:rPr lang="en-CA" sz="2400" dirty="0">
                <a:latin typeface="IBM Plex Sans Light" panose="020B0403050203000203" pitchFamily="34" charset="0"/>
              </a:rPr>
              <a:t> : Question-driven content design</a:t>
            </a:r>
          </a:p>
          <a:p>
            <a:pPr marL="971550" lvl="1" indent="-514350">
              <a:lnSpc>
                <a:spcPts val="4000"/>
              </a:lnSpc>
              <a:spcBef>
                <a:spcPts val="0"/>
              </a:spcBef>
              <a:buSzPct val="80000"/>
              <a:buFont typeface="+mj-lt"/>
              <a:buAutoNum type="arabicPeriod"/>
            </a:pPr>
            <a:r>
              <a:rPr lang="en-CA" dirty="0">
                <a:latin typeface="IBM Plex Sans Light" panose="020B0403050203000203" pitchFamily="34" charset="0"/>
              </a:rPr>
              <a:t>Collect real user questions</a:t>
            </a:r>
          </a:p>
          <a:p>
            <a:pPr marL="971550" lvl="1" indent="-514350">
              <a:lnSpc>
                <a:spcPts val="4000"/>
              </a:lnSpc>
              <a:spcBef>
                <a:spcPts val="0"/>
              </a:spcBef>
              <a:buSzPct val="80000"/>
              <a:buFont typeface="+mj-lt"/>
              <a:buAutoNum type="arabicPeriod"/>
            </a:pPr>
            <a:r>
              <a:rPr lang="en-CA" dirty="0">
                <a:latin typeface="IBM Plex Sans Light" panose="020B0403050203000203" pitchFamily="34" charset="0"/>
              </a:rPr>
              <a:t>Test that content can answer those questions</a:t>
            </a:r>
          </a:p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CA" sz="2400" b="1" dirty="0">
                <a:latin typeface="IBM Plex Sans Light" panose="020B0403050203000203" pitchFamily="34" charset="0"/>
              </a:rPr>
              <a:t>New reality</a:t>
            </a:r>
            <a:r>
              <a:rPr lang="en-CA" sz="2400" dirty="0">
                <a:latin typeface="IBM Plex Sans Light" panose="020B0403050203000203" pitchFamily="34" charset="0"/>
              </a:rPr>
              <a:t> : We need to write for users where they are</a:t>
            </a: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BD5C0F1B-DF4A-FE9A-D193-C181FCFA80BF}"/>
              </a:ext>
            </a:extLst>
          </p:cNvPr>
          <p:cNvSpPr/>
          <p:nvPr/>
        </p:nvSpPr>
        <p:spPr>
          <a:xfrm rot="20872553">
            <a:off x="7631079" y="1907373"/>
            <a:ext cx="1194057" cy="901461"/>
          </a:xfrm>
          <a:prstGeom prst="irregularSeal1">
            <a:avLst/>
          </a:prstGeom>
          <a:solidFill>
            <a:srgbClr val="FFFF00"/>
          </a:solidFill>
          <a:ln>
            <a:solidFill>
              <a:srgbClr val="A222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F4A999B0-5987-357C-CF2F-1AAF3E4F789D}"/>
              </a:ext>
            </a:extLst>
          </p:cNvPr>
          <p:cNvSpPr/>
          <p:nvPr/>
        </p:nvSpPr>
        <p:spPr>
          <a:xfrm rot="661343">
            <a:off x="8536501" y="5081954"/>
            <a:ext cx="1202370" cy="923517"/>
          </a:xfrm>
          <a:prstGeom prst="irregularSeal1">
            <a:avLst/>
          </a:prstGeom>
          <a:solidFill>
            <a:srgbClr val="FFFF00"/>
          </a:solidFill>
          <a:ln>
            <a:solidFill>
              <a:srgbClr val="A222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2A756-4C05-93AC-AD3C-F7793329CC48}"/>
              </a:ext>
            </a:extLst>
          </p:cNvPr>
          <p:cNvSpPr txBox="1"/>
          <p:nvPr/>
        </p:nvSpPr>
        <p:spPr>
          <a:xfrm rot="20224682">
            <a:off x="7939086" y="2173437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9F2A6-FC30-8C5E-8327-1DEFF1981403}"/>
              </a:ext>
            </a:extLst>
          </p:cNvPr>
          <p:cNvSpPr txBox="1"/>
          <p:nvPr/>
        </p:nvSpPr>
        <p:spPr>
          <a:xfrm rot="579681">
            <a:off x="8870540" y="5316028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976174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BCD1-1B49-1CA7-A5D7-805999283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798BA-FF20-80EE-6669-6432E08E1134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A222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17CC7-CB53-C8BD-B2A5-AACF441A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 b="1" spc="300" dirty="0">
                <a:solidFill>
                  <a:schemeClr val="bg1"/>
                </a:solidFill>
                <a:latin typeface="IBM Plex Sans Cond Medm" panose="020B0606050203000203" pitchFamily="34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D260-078B-BBB5-CF03-A3D48ED7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0362"/>
            <a:ext cx="10515600" cy="9715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CA" sz="4800" dirty="0">
                <a:latin typeface="IBM Plex Sans" panose="020B0503050203000203" pitchFamily="34" charset="0"/>
                <a:hlinkClick r:id="rId2"/>
              </a:rPr>
              <a:t>bit.ly/Q-D-C-D</a:t>
            </a:r>
            <a:endParaRPr lang="en-CA" sz="48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3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13FD-8DA8-044F-7740-1691A255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Retrieval-augmented generation (RAG)</a:t>
            </a:r>
            <a:endParaRPr lang="en-CA" dirty="0">
              <a:solidFill>
                <a:srgbClr val="A22225"/>
              </a:solidFill>
              <a:latin typeface="IBM Plex Sans Cond Medm" panose="020B060605020300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11D897-645C-3BCE-571D-56721A4F6105}"/>
              </a:ext>
            </a:extLst>
          </p:cNvPr>
          <p:cNvGrpSpPr/>
          <p:nvPr/>
        </p:nvGrpSpPr>
        <p:grpSpPr>
          <a:xfrm>
            <a:off x="3535900" y="1921018"/>
            <a:ext cx="1961125" cy="1832715"/>
            <a:chOff x="1041719" y="4145653"/>
            <a:chExt cx="1961125" cy="18327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F71DEB-4E07-521B-E296-075436FA1B62}"/>
                </a:ext>
              </a:extLst>
            </p:cNvPr>
            <p:cNvGrpSpPr/>
            <p:nvPr/>
          </p:nvGrpSpPr>
          <p:grpSpPr>
            <a:xfrm>
              <a:off x="1041719" y="4145653"/>
              <a:ext cx="972801" cy="891403"/>
              <a:chOff x="5638799" y="2971799"/>
              <a:chExt cx="2010947" cy="201094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E8FC21B-32B8-7A47-6AC0-35498002576B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7" name="Graphic 16" descr="Document outline">
                <a:extLst>
                  <a:ext uri="{FF2B5EF4-FFF2-40B4-BE49-F238E27FC236}">
                    <a16:creationId xmlns:a16="http://schemas.microsoft.com/office/drawing/2014/main" id="{D17DE00D-F63C-ED5F-FFDE-2FB1C9CD7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5A7B318-D33B-958A-128F-A0CC4D430DC9}"/>
                </a:ext>
              </a:extLst>
            </p:cNvPr>
            <p:cNvGrpSpPr/>
            <p:nvPr/>
          </p:nvGrpSpPr>
          <p:grpSpPr>
            <a:xfrm>
              <a:off x="1334952" y="4399463"/>
              <a:ext cx="972801" cy="891403"/>
              <a:chOff x="5638799" y="2971799"/>
              <a:chExt cx="2010947" cy="201094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E632AC-84E0-A3F0-28EF-B64F3037F38A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5" name="Graphic 14" descr="Document outline">
                <a:extLst>
                  <a:ext uri="{FF2B5EF4-FFF2-40B4-BE49-F238E27FC236}">
                    <a16:creationId xmlns:a16="http://schemas.microsoft.com/office/drawing/2014/main" id="{33CD2038-41D7-3529-EBB4-EACC16C98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65D2596-46A4-784C-EF85-B4AADADBD672}"/>
                </a:ext>
              </a:extLst>
            </p:cNvPr>
            <p:cNvGrpSpPr/>
            <p:nvPr/>
          </p:nvGrpSpPr>
          <p:grpSpPr>
            <a:xfrm>
              <a:off x="1664425" y="4228752"/>
              <a:ext cx="972801" cy="891403"/>
              <a:chOff x="5638799" y="2971799"/>
              <a:chExt cx="2010947" cy="201094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B71DB9E-7199-3B24-37C3-7D7F2001CC04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3" name="Graphic 12" descr="Document outline">
                <a:extLst>
                  <a:ext uri="{FF2B5EF4-FFF2-40B4-BE49-F238E27FC236}">
                    <a16:creationId xmlns:a16="http://schemas.microsoft.com/office/drawing/2014/main" id="{F92C9916-7CE3-C30A-F41F-8A198A93E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6F97F2-52F2-AC88-7BD9-53CC047F6F65}"/>
                </a:ext>
              </a:extLst>
            </p:cNvPr>
            <p:cNvGrpSpPr/>
            <p:nvPr/>
          </p:nvGrpSpPr>
          <p:grpSpPr>
            <a:xfrm>
              <a:off x="2030043" y="4528532"/>
              <a:ext cx="972801" cy="891403"/>
              <a:chOff x="5638799" y="2971799"/>
              <a:chExt cx="2010947" cy="201094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4FBA84-CAD7-B7BA-BAAC-C1281F6DB0FC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1" name="Graphic 10" descr="Document outline">
                <a:extLst>
                  <a:ext uri="{FF2B5EF4-FFF2-40B4-BE49-F238E27FC236}">
                    <a16:creationId xmlns:a16="http://schemas.microsoft.com/office/drawing/2014/main" id="{599406C5-C450-758C-A909-85DCB3364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472559-B42B-8023-F041-6336E34CDA69}"/>
                </a:ext>
              </a:extLst>
            </p:cNvPr>
            <p:cNvSpPr txBox="1"/>
            <p:nvPr/>
          </p:nvSpPr>
          <p:spPr>
            <a:xfrm>
              <a:off x="1150057" y="5393593"/>
              <a:ext cx="17102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IBM Plex Sans" panose="020B0503050203000203" pitchFamily="34" charset="0"/>
                </a:rPr>
                <a:t>Knowledge base (articles)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1C41BB-4090-0ADF-9F47-CAF1923A4409}"/>
              </a:ext>
            </a:extLst>
          </p:cNvPr>
          <p:cNvGrpSpPr/>
          <p:nvPr/>
        </p:nvGrpSpPr>
        <p:grpSpPr>
          <a:xfrm>
            <a:off x="6309500" y="3073488"/>
            <a:ext cx="2252856" cy="2744712"/>
            <a:chOff x="5629277" y="2352676"/>
            <a:chExt cx="2252856" cy="274471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45F38E-30AB-D779-6C7E-ED7A44D6A9DE}"/>
                </a:ext>
              </a:extLst>
            </p:cNvPr>
            <p:cNvSpPr/>
            <p:nvPr/>
          </p:nvSpPr>
          <p:spPr>
            <a:xfrm>
              <a:off x="5629277" y="2352676"/>
              <a:ext cx="2252856" cy="2299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2D2392-65CF-8A7C-6C59-FD7E2279C51F}"/>
                </a:ext>
              </a:extLst>
            </p:cNvPr>
            <p:cNvSpPr txBox="1"/>
            <p:nvPr/>
          </p:nvSpPr>
          <p:spPr>
            <a:xfrm>
              <a:off x="5692673" y="2469806"/>
              <a:ext cx="2189459" cy="2119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CA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Mono Light" panose="020B0409050203000203" pitchFamily="49" charset="0"/>
                </a:rPr>
                <a:t>Article:</a:t>
              </a:r>
            </a:p>
            <a:p>
              <a:pPr>
                <a:lnSpc>
                  <a:spcPts val="2000"/>
                </a:lnSpc>
              </a:pPr>
              <a:r>
                <a:rPr lang="en-CA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Mono Light" panose="020B0409050203000203" pitchFamily="49" charset="0"/>
                </a:rPr>
                <a:t>&lt;article-text&gt;</a:t>
              </a:r>
            </a:p>
            <a:p>
              <a:pPr>
                <a:lnSpc>
                  <a:spcPts val="2000"/>
                </a:lnSpc>
              </a:pPr>
              <a:endParaRPr lang="en-CA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Mono Light" panose="020B0409050203000203" pitchFamily="49" charset="0"/>
              </a:endParaRPr>
            </a:p>
            <a:p>
              <a:pPr>
                <a:lnSpc>
                  <a:spcPts val="2000"/>
                </a:lnSpc>
              </a:pPr>
              <a:r>
                <a:rPr lang="en-CA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Mono Light" panose="020B0409050203000203" pitchFamily="49" charset="0"/>
                </a:rPr>
                <a:t>Answer the question based on the article.</a:t>
              </a:r>
            </a:p>
            <a:p>
              <a:pPr>
                <a:lnSpc>
                  <a:spcPts val="2000"/>
                </a:lnSpc>
              </a:pPr>
              <a:endParaRPr lang="en-CA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Mono Light" panose="020B0409050203000203" pitchFamily="49" charset="0"/>
              </a:endParaRPr>
            </a:p>
            <a:p>
              <a:pPr>
                <a:lnSpc>
                  <a:spcPts val="2000"/>
                </a:lnSpc>
              </a:pPr>
              <a:r>
                <a:rPr lang="en-CA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Mono Light" panose="020B0409050203000203" pitchFamily="49" charset="0"/>
                </a:rPr>
                <a:t>Q: &lt;question-text&gt;</a:t>
              </a:r>
            </a:p>
            <a:p>
              <a:pPr>
                <a:lnSpc>
                  <a:spcPts val="2000"/>
                </a:lnSpc>
              </a:pPr>
              <a:r>
                <a:rPr lang="en-CA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Mono Light" panose="020B0409050203000203" pitchFamily="49" charset="0"/>
                </a:rPr>
                <a:t>A: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1C1055-E083-27DA-1365-F0B2F30168C4}"/>
                </a:ext>
              </a:extLst>
            </p:cNvPr>
            <p:cNvSpPr txBox="1"/>
            <p:nvPr/>
          </p:nvSpPr>
          <p:spPr>
            <a:xfrm>
              <a:off x="5629277" y="4758834"/>
              <a:ext cx="2252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IBM Plex Sans" panose="020B0503050203000203" pitchFamily="34" charset="0"/>
                </a:rPr>
                <a:t>Grounded prompt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9E408D-8A83-7D3D-512E-EA2950D611A2}"/>
              </a:ext>
            </a:extLst>
          </p:cNvPr>
          <p:cNvGrpSpPr/>
          <p:nvPr/>
        </p:nvGrpSpPr>
        <p:grpSpPr>
          <a:xfrm>
            <a:off x="2136010" y="4337115"/>
            <a:ext cx="1785734" cy="1493631"/>
            <a:chOff x="3163366" y="1930920"/>
            <a:chExt cx="1785734" cy="1493631"/>
          </a:xfrm>
        </p:grpSpPr>
        <p:pic>
          <p:nvPicPr>
            <p:cNvPr id="23" name="Graphic 22" descr="Magnifying glass outline">
              <a:extLst>
                <a:ext uri="{FF2B5EF4-FFF2-40B4-BE49-F238E27FC236}">
                  <a16:creationId xmlns:a16="http://schemas.microsoft.com/office/drawing/2014/main" id="{5B25862B-597E-06F8-3DF9-D99402392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7476" y="1930920"/>
              <a:ext cx="896907" cy="89690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F9A9F5-6E6E-B126-62F9-DD8D2E65F7D3}"/>
                </a:ext>
              </a:extLst>
            </p:cNvPr>
            <p:cNvSpPr txBox="1"/>
            <p:nvPr/>
          </p:nvSpPr>
          <p:spPr>
            <a:xfrm>
              <a:off x="3163366" y="2839776"/>
              <a:ext cx="1785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IBM Plex Sans" panose="020B0503050203000203" pitchFamily="34" charset="0"/>
                </a:rPr>
                <a:t>Search for relevant articles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90749B-D0FD-E3B2-05CB-D27CEDD4F345}"/>
              </a:ext>
            </a:extLst>
          </p:cNvPr>
          <p:cNvGrpSpPr/>
          <p:nvPr/>
        </p:nvGrpSpPr>
        <p:grpSpPr>
          <a:xfrm>
            <a:off x="838200" y="2004117"/>
            <a:ext cx="1797055" cy="1523642"/>
            <a:chOff x="863837" y="1916662"/>
            <a:chExt cx="1797055" cy="1523642"/>
          </a:xfrm>
        </p:grpSpPr>
        <p:pic>
          <p:nvPicPr>
            <p:cNvPr id="26" name="Graphic 25" descr="User with solid fill">
              <a:extLst>
                <a:ext uri="{FF2B5EF4-FFF2-40B4-BE49-F238E27FC236}">
                  <a16:creationId xmlns:a16="http://schemas.microsoft.com/office/drawing/2014/main" id="{390E1C57-B664-012C-8350-75DB6726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837" y="2096109"/>
              <a:ext cx="752028" cy="752028"/>
            </a:xfrm>
            <a:prstGeom prst="rect">
              <a:avLst/>
            </a:prstGeom>
          </p:spPr>
        </p:pic>
        <p:sp>
          <p:nvSpPr>
            <p:cNvPr id="27" name="Speech Bubble: Oval 26">
              <a:extLst>
                <a:ext uri="{FF2B5EF4-FFF2-40B4-BE49-F238E27FC236}">
                  <a16:creationId xmlns:a16="http://schemas.microsoft.com/office/drawing/2014/main" id="{7206D948-2D5A-2D90-0C04-14F8E01B0FB1}"/>
                </a:ext>
              </a:extLst>
            </p:cNvPr>
            <p:cNvSpPr/>
            <p:nvPr/>
          </p:nvSpPr>
          <p:spPr>
            <a:xfrm>
              <a:off x="1453821" y="1916662"/>
              <a:ext cx="1207071" cy="465931"/>
            </a:xfrm>
            <a:prstGeom prst="wedgeEllipseCallout">
              <a:avLst>
                <a:gd name="adj1" fmla="val -39576"/>
                <a:gd name="adj2" fmla="val 7385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E4C170-C5A9-9A91-66D2-88A6B46142F2}"/>
                </a:ext>
              </a:extLst>
            </p:cNvPr>
            <p:cNvSpPr txBox="1"/>
            <p:nvPr/>
          </p:nvSpPr>
          <p:spPr>
            <a:xfrm>
              <a:off x="1205267" y="2855529"/>
              <a:ext cx="1228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IBM Plex Sans" panose="020B0503050203000203" pitchFamily="34" charset="0"/>
                </a:rPr>
                <a:t>User input (question)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F7614E-5255-D225-0E82-6A8E3E9A542A}"/>
              </a:ext>
            </a:extLst>
          </p:cNvPr>
          <p:cNvGrpSpPr/>
          <p:nvPr/>
        </p:nvGrpSpPr>
        <p:grpSpPr>
          <a:xfrm>
            <a:off x="8782223" y="1937759"/>
            <a:ext cx="2297282" cy="1720582"/>
            <a:chOff x="9328108" y="1887726"/>
            <a:chExt cx="2297282" cy="172058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CCB238-5C5F-3584-28CE-10242DB146DC}"/>
                </a:ext>
              </a:extLst>
            </p:cNvPr>
            <p:cNvSpPr/>
            <p:nvPr/>
          </p:nvSpPr>
          <p:spPr>
            <a:xfrm>
              <a:off x="11409390" y="2275383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FBA592-599D-75F4-E89C-5A7C47736E7F}"/>
                </a:ext>
              </a:extLst>
            </p:cNvPr>
            <p:cNvSpPr/>
            <p:nvPr/>
          </p:nvSpPr>
          <p:spPr>
            <a:xfrm>
              <a:off x="9328108" y="2059383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44B3F1-2711-232A-B303-96D0447BD57A}"/>
                </a:ext>
              </a:extLst>
            </p:cNvPr>
            <p:cNvSpPr/>
            <p:nvPr/>
          </p:nvSpPr>
          <p:spPr>
            <a:xfrm>
              <a:off x="10020300" y="2275383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0D0F9CA-7064-205B-79DE-DC8E9DB8218B}"/>
                </a:ext>
              </a:extLst>
            </p:cNvPr>
            <p:cNvSpPr/>
            <p:nvPr/>
          </p:nvSpPr>
          <p:spPr>
            <a:xfrm>
              <a:off x="10020300" y="1887726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B7C3FCB-5BF4-D1A2-AA0C-FDA1B7240331}"/>
                </a:ext>
              </a:extLst>
            </p:cNvPr>
            <p:cNvSpPr/>
            <p:nvPr/>
          </p:nvSpPr>
          <p:spPr>
            <a:xfrm>
              <a:off x="10020300" y="2673685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968B6C8-DA68-5C27-DCB1-9EC021261817}"/>
                </a:ext>
              </a:extLst>
            </p:cNvPr>
            <p:cNvSpPr/>
            <p:nvPr/>
          </p:nvSpPr>
          <p:spPr>
            <a:xfrm>
              <a:off x="10714845" y="2278009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64A21E-3447-0D31-14F9-6B23C3675D16}"/>
                </a:ext>
              </a:extLst>
            </p:cNvPr>
            <p:cNvSpPr/>
            <p:nvPr/>
          </p:nvSpPr>
          <p:spPr>
            <a:xfrm>
              <a:off x="10714845" y="1887726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540CB85-B051-604A-4B42-585F78F8131A}"/>
                </a:ext>
              </a:extLst>
            </p:cNvPr>
            <p:cNvSpPr/>
            <p:nvPr/>
          </p:nvSpPr>
          <p:spPr>
            <a:xfrm>
              <a:off x="10726092" y="2684407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9B4E1D5-FB4A-A684-37F2-11DE7EFA3633}"/>
                </a:ext>
              </a:extLst>
            </p:cNvPr>
            <p:cNvSpPr/>
            <p:nvPr/>
          </p:nvSpPr>
          <p:spPr>
            <a:xfrm>
              <a:off x="9328108" y="2506509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2DBDB1-D777-BA41-EBA0-70DE0890A38A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9544108" y="1995726"/>
              <a:ext cx="476192" cy="17165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89E1D-267E-1FCE-AFC8-01708D6C2E9B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>
            <a:xfrm>
              <a:off x="9544108" y="2167383"/>
              <a:ext cx="476192" cy="21600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1B38-08AC-4862-EA4C-B7540A1BABD3}"/>
                </a:ext>
              </a:extLst>
            </p:cNvPr>
            <p:cNvCxnSpPr>
              <a:cxnSpLocks/>
              <a:stCxn id="38" idx="6"/>
              <a:endCxn id="32" idx="2"/>
            </p:cNvCxnSpPr>
            <p:nvPr/>
          </p:nvCxnSpPr>
          <p:spPr>
            <a:xfrm flipV="1">
              <a:off x="9544108" y="2383383"/>
              <a:ext cx="476192" cy="23112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AF7131-4BFD-DFCC-700D-8508BBA3C709}"/>
                </a:ext>
              </a:extLst>
            </p:cNvPr>
            <p:cNvCxnSpPr>
              <a:cxnSpLocks/>
              <a:stCxn id="38" idx="6"/>
              <a:endCxn id="34" idx="2"/>
            </p:cNvCxnSpPr>
            <p:nvPr/>
          </p:nvCxnSpPr>
          <p:spPr>
            <a:xfrm>
              <a:off x="9544108" y="2614509"/>
              <a:ext cx="476192" cy="16717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94A80A-949D-0FD5-301C-572480A63B6A}"/>
                </a:ext>
              </a:extLst>
            </p:cNvPr>
            <p:cNvCxnSpPr>
              <a:cxnSpLocks/>
              <a:stCxn id="33" idx="6"/>
              <a:endCxn id="36" idx="2"/>
            </p:cNvCxnSpPr>
            <p:nvPr/>
          </p:nvCxnSpPr>
          <p:spPr>
            <a:xfrm>
              <a:off x="10236300" y="1995726"/>
              <a:ext cx="478545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295CC2-0EE6-6D00-26D3-B68ABBC3A7E2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>
              <a:off x="10236300" y="1995726"/>
              <a:ext cx="478545" cy="39028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6982755-112D-B36E-2E03-59C20538A222}"/>
                </a:ext>
              </a:extLst>
            </p:cNvPr>
            <p:cNvCxnSpPr>
              <a:cxnSpLocks/>
              <a:stCxn id="33" idx="6"/>
              <a:endCxn id="37" idx="2"/>
            </p:cNvCxnSpPr>
            <p:nvPr/>
          </p:nvCxnSpPr>
          <p:spPr>
            <a:xfrm>
              <a:off x="10236300" y="1995726"/>
              <a:ext cx="489792" cy="796681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E53BFD0-2C8F-8AE6-99DC-F9AD197538F7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10236300" y="2383383"/>
              <a:ext cx="478545" cy="262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A521259-01EA-599E-E9C2-8F49173AFEB9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>
              <a:off x="10236300" y="2383383"/>
              <a:ext cx="489792" cy="40902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65B0362-BF8D-9FFC-BD2C-058ABD8149B8}"/>
                </a:ext>
              </a:extLst>
            </p:cNvPr>
            <p:cNvCxnSpPr>
              <a:cxnSpLocks/>
              <a:stCxn id="32" idx="6"/>
              <a:endCxn id="36" idx="2"/>
            </p:cNvCxnSpPr>
            <p:nvPr/>
          </p:nvCxnSpPr>
          <p:spPr>
            <a:xfrm flipV="1">
              <a:off x="10236300" y="1995726"/>
              <a:ext cx="478545" cy="38765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E9A79DE-A7BB-F720-4C53-731F92F1ABC9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10236300" y="1995726"/>
              <a:ext cx="478545" cy="78595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AEB50E9-A357-047A-5C0B-FFD8ADFE8315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 flipV="1">
              <a:off x="10236300" y="2386009"/>
              <a:ext cx="478545" cy="39567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E3317EF-7AF7-394F-10AA-DCA6570683F6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>
              <a:off x="10236300" y="2781685"/>
              <a:ext cx="489792" cy="1072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7BE3AF-A454-F47A-6635-B074EF2D8471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9544108" y="2167383"/>
              <a:ext cx="476192" cy="61430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B5DFA13-375C-F190-1635-7E7366C01CB6}"/>
                </a:ext>
              </a:extLst>
            </p:cNvPr>
            <p:cNvCxnSpPr>
              <a:cxnSpLocks/>
              <a:stCxn id="38" idx="6"/>
              <a:endCxn id="33" idx="2"/>
            </p:cNvCxnSpPr>
            <p:nvPr/>
          </p:nvCxnSpPr>
          <p:spPr>
            <a:xfrm flipV="1">
              <a:off x="9544108" y="1995726"/>
              <a:ext cx="476192" cy="61878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635834F-8272-7944-5311-6961BA1EBB88}"/>
                </a:ext>
              </a:extLst>
            </p:cNvPr>
            <p:cNvCxnSpPr>
              <a:cxnSpLocks/>
              <a:stCxn id="36" idx="6"/>
              <a:endCxn id="30" idx="2"/>
            </p:cNvCxnSpPr>
            <p:nvPr/>
          </p:nvCxnSpPr>
          <p:spPr>
            <a:xfrm>
              <a:off x="10930845" y="1995726"/>
              <a:ext cx="478545" cy="38765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996644A-1CDA-16E5-6B8F-E559837AB327}"/>
                </a:ext>
              </a:extLst>
            </p:cNvPr>
            <p:cNvCxnSpPr>
              <a:cxnSpLocks/>
              <a:stCxn id="35" idx="6"/>
              <a:endCxn id="30" idx="2"/>
            </p:cNvCxnSpPr>
            <p:nvPr/>
          </p:nvCxnSpPr>
          <p:spPr>
            <a:xfrm flipV="1">
              <a:off x="10930845" y="2383383"/>
              <a:ext cx="478545" cy="262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EE82258-6B96-7F96-0137-54AE5E5AC129}"/>
                </a:ext>
              </a:extLst>
            </p:cNvPr>
            <p:cNvCxnSpPr>
              <a:cxnSpLocks/>
              <a:stCxn id="37" idx="6"/>
              <a:endCxn id="30" idx="2"/>
            </p:cNvCxnSpPr>
            <p:nvPr/>
          </p:nvCxnSpPr>
          <p:spPr>
            <a:xfrm flipV="1">
              <a:off x="10942092" y="2383383"/>
              <a:ext cx="467298" cy="40902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7D6EB92-84D5-ACBE-EE68-2470FD800A54}"/>
                </a:ext>
              </a:extLst>
            </p:cNvPr>
            <p:cNvSpPr txBox="1"/>
            <p:nvPr/>
          </p:nvSpPr>
          <p:spPr>
            <a:xfrm>
              <a:off x="9582705" y="3023533"/>
              <a:ext cx="1785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IBM Plex Sans" panose="020B0503050203000203" pitchFamily="34" charset="0"/>
                </a:rPr>
                <a:t>LLM generates output</a:t>
              </a:r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B4C45D0-1434-5F91-25A5-743FCC9B76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35187" y="4030826"/>
            <a:ext cx="1096500" cy="585787"/>
          </a:xfrm>
          <a:prstGeom prst="bentConnector3">
            <a:avLst>
              <a:gd name="adj1" fmla="val 99514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2B421ED-70E8-C72E-31FE-9F6A8450C7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89738" y="4160457"/>
            <a:ext cx="820807" cy="667718"/>
          </a:xfrm>
          <a:prstGeom prst="bentConnector3">
            <a:avLst>
              <a:gd name="adj1" fmla="val 2422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54B977-A69F-8DE6-A182-F766EE666B35}"/>
              </a:ext>
            </a:extLst>
          </p:cNvPr>
          <p:cNvCxnSpPr>
            <a:cxnSpLocks/>
          </p:cNvCxnSpPr>
          <p:nvPr/>
        </p:nvCxnSpPr>
        <p:spPr>
          <a:xfrm>
            <a:off x="5735121" y="2379196"/>
            <a:ext cx="1595216" cy="418854"/>
          </a:xfrm>
          <a:prstGeom prst="bentConnector3">
            <a:avLst>
              <a:gd name="adj1" fmla="val 99858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5BE621C-CD52-165C-EE5B-3F89C31617D3}"/>
              </a:ext>
            </a:extLst>
          </p:cNvPr>
          <p:cNvCxnSpPr>
            <a:cxnSpLocks/>
          </p:cNvCxnSpPr>
          <p:nvPr/>
        </p:nvCxnSpPr>
        <p:spPr>
          <a:xfrm flipV="1">
            <a:off x="8876625" y="3792189"/>
            <a:ext cx="1053062" cy="866921"/>
          </a:xfrm>
          <a:prstGeom prst="bentConnector3">
            <a:avLst>
              <a:gd name="adj1" fmla="val 1002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49A68-5394-E045-6557-5053A8257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CED0-56F2-FBA2-79E9-0054305C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Retrieval-augmented generation (RAG)</a:t>
            </a:r>
            <a:endParaRPr lang="en-CA" dirty="0">
              <a:solidFill>
                <a:srgbClr val="A22225"/>
              </a:solidFill>
              <a:latin typeface="IBM Plex Sans Cond Medm" panose="020B060605020300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1E02E5-627B-8333-9AAE-22494E6A774B}"/>
              </a:ext>
            </a:extLst>
          </p:cNvPr>
          <p:cNvGrpSpPr/>
          <p:nvPr/>
        </p:nvGrpSpPr>
        <p:grpSpPr>
          <a:xfrm>
            <a:off x="3535900" y="1921018"/>
            <a:ext cx="1961125" cy="1832715"/>
            <a:chOff x="1041719" y="4145653"/>
            <a:chExt cx="1961125" cy="18327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908C12-6B41-79D6-765F-ADAD96335210}"/>
                </a:ext>
              </a:extLst>
            </p:cNvPr>
            <p:cNvGrpSpPr/>
            <p:nvPr/>
          </p:nvGrpSpPr>
          <p:grpSpPr>
            <a:xfrm>
              <a:off x="1041719" y="4145653"/>
              <a:ext cx="972801" cy="891403"/>
              <a:chOff x="5638799" y="2971799"/>
              <a:chExt cx="2010947" cy="201094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0C9374-A635-E0DE-8C5C-7710302C5735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7" name="Graphic 16" descr="Document outline">
                <a:extLst>
                  <a:ext uri="{FF2B5EF4-FFF2-40B4-BE49-F238E27FC236}">
                    <a16:creationId xmlns:a16="http://schemas.microsoft.com/office/drawing/2014/main" id="{266D5AF2-CC20-B94B-7479-7EB990D45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F339F7-B41A-56D0-02AA-DC164F7722E7}"/>
                </a:ext>
              </a:extLst>
            </p:cNvPr>
            <p:cNvGrpSpPr/>
            <p:nvPr/>
          </p:nvGrpSpPr>
          <p:grpSpPr>
            <a:xfrm>
              <a:off x="1334952" y="4399463"/>
              <a:ext cx="972801" cy="891403"/>
              <a:chOff x="5638799" y="2971799"/>
              <a:chExt cx="2010947" cy="201094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6723C8-D3E0-D38A-4D37-D6EC6B57AE6E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5" name="Graphic 14" descr="Document outline">
                <a:extLst>
                  <a:ext uri="{FF2B5EF4-FFF2-40B4-BE49-F238E27FC236}">
                    <a16:creationId xmlns:a16="http://schemas.microsoft.com/office/drawing/2014/main" id="{C37A0FA5-702C-D164-1F10-EEB496DA1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8E0A347-D610-043A-BDA5-A03F2232CDF1}"/>
                </a:ext>
              </a:extLst>
            </p:cNvPr>
            <p:cNvGrpSpPr/>
            <p:nvPr/>
          </p:nvGrpSpPr>
          <p:grpSpPr>
            <a:xfrm>
              <a:off x="1664425" y="4228752"/>
              <a:ext cx="972801" cy="891403"/>
              <a:chOff x="5638799" y="2971799"/>
              <a:chExt cx="2010947" cy="201094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C3A59B4-9A86-3774-3F62-1CE0D90E7477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3" name="Graphic 12" descr="Document outline">
                <a:extLst>
                  <a:ext uri="{FF2B5EF4-FFF2-40B4-BE49-F238E27FC236}">
                    <a16:creationId xmlns:a16="http://schemas.microsoft.com/office/drawing/2014/main" id="{2F45BAC3-1365-33BC-3723-BEA253D98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C0877A9-6414-F509-910B-92BFC9B179AC}"/>
                </a:ext>
              </a:extLst>
            </p:cNvPr>
            <p:cNvGrpSpPr/>
            <p:nvPr/>
          </p:nvGrpSpPr>
          <p:grpSpPr>
            <a:xfrm>
              <a:off x="2030043" y="4528532"/>
              <a:ext cx="972801" cy="891403"/>
              <a:chOff x="5638799" y="2971799"/>
              <a:chExt cx="2010947" cy="201094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B6B690-B4E3-4435-0FF1-EEC7EE6665DF}"/>
                  </a:ext>
                </a:extLst>
              </p:cNvPr>
              <p:cNvSpPr/>
              <p:nvPr/>
            </p:nvSpPr>
            <p:spPr>
              <a:xfrm>
                <a:off x="6024281" y="3144167"/>
                <a:ext cx="1252819" cy="1636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1" name="Graphic 10" descr="Document outline">
                <a:extLst>
                  <a:ext uri="{FF2B5EF4-FFF2-40B4-BE49-F238E27FC236}">
                    <a16:creationId xmlns:a16="http://schemas.microsoft.com/office/drawing/2014/main" id="{93C33859-8B91-DD5F-21DD-82DCF827E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799" y="2971799"/>
                <a:ext cx="2010947" cy="2010947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3B752B-8B32-0EFF-B806-6DDC55F5FDDC}"/>
                </a:ext>
              </a:extLst>
            </p:cNvPr>
            <p:cNvSpPr txBox="1"/>
            <p:nvPr/>
          </p:nvSpPr>
          <p:spPr>
            <a:xfrm>
              <a:off x="1150057" y="5393593"/>
              <a:ext cx="17102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IBM Plex Sans" panose="020B0503050203000203" pitchFamily="34" charset="0"/>
                </a:rPr>
                <a:t>Knowledge base (articles)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1363D5-7811-262E-CE44-EC078223B0C8}"/>
              </a:ext>
            </a:extLst>
          </p:cNvPr>
          <p:cNvGrpSpPr/>
          <p:nvPr/>
        </p:nvGrpSpPr>
        <p:grpSpPr>
          <a:xfrm>
            <a:off x="2136010" y="4337115"/>
            <a:ext cx="1785734" cy="1493631"/>
            <a:chOff x="3163366" y="1930920"/>
            <a:chExt cx="1785734" cy="1493631"/>
          </a:xfrm>
        </p:grpSpPr>
        <p:pic>
          <p:nvPicPr>
            <p:cNvPr id="23" name="Graphic 22" descr="Magnifying glass outline">
              <a:extLst>
                <a:ext uri="{FF2B5EF4-FFF2-40B4-BE49-F238E27FC236}">
                  <a16:creationId xmlns:a16="http://schemas.microsoft.com/office/drawing/2014/main" id="{3880A14F-0228-85B4-F1A0-070044616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7476" y="1930920"/>
              <a:ext cx="896907" cy="89690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A44AA4-9F1B-638D-D695-AB83E6A244B4}"/>
                </a:ext>
              </a:extLst>
            </p:cNvPr>
            <p:cNvSpPr txBox="1"/>
            <p:nvPr/>
          </p:nvSpPr>
          <p:spPr>
            <a:xfrm>
              <a:off x="3163366" y="2839776"/>
              <a:ext cx="1785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IBM Plex Sans" panose="020B0503050203000203" pitchFamily="34" charset="0"/>
                </a:rPr>
                <a:t>Search for relevant articles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B07B2C-D52E-21BB-8D96-4FC92422757C}"/>
              </a:ext>
            </a:extLst>
          </p:cNvPr>
          <p:cNvGrpSpPr/>
          <p:nvPr/>
        </p:nvGrpSpPr>
        <p:grpSpPr>
          <a:xfrm>
            <a:off x="838200" y="2004117"/>
            <a:ext cx="1797055" cy="1523642"/>
            <a:chOff x="863837" y="1916662"/>
            <a:chExt cx="1797055" cy="1523642"/>
          </a:xfrm>
        </p:grpSpPr>
        <p:pic>
          <p:nvPicPr>
            <p:cNvPr id="26" name="Graphic 25" descr="User with solid fill">
              <a:extLst>
                <a:ext uri="{FF2B5EF4-FFF2-40B4-BE49-F238E27FC236}">
                  <a16:creationId xmlns:a16="http://schemas.microsoft.com/office/drawing/2014/main" id="{217B8B7B-A900-616E-1303-A34E44F5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837" y="2096109"/>
              <a:ext cx="752028" cy="752028"/>
            </a:xfrm>
            <a:prstGeom prst="rect">
              <a:avLst/>
            </a:prstGeom>
          </p:spPr>
        </p:pic>
        <p:sp>
          <p:nvSpPr>
            <p:cNvPr id="27" name="Speech Bubble: Oval 26">
              <a:extLst>
                <a:ext uri="{FF2B5EF4-FFF2-40B4-BE49-F238E27FC236}">
                  <a16:creationId xmlns:a16="http://schemas.microsoft.com/office/drawing/2014/main" id="{842EF380-451A-FDD0-6429-A4C03848437C}"/>
                </a:ext>
              </a:extLst>
            </p:cNvPr>
            <p:cNvSpPr/>
            <p:nvPr/>
          </p:nvSpPr>
          <p:spPr>
            <a:xfrm>
              <a:off x="1453821" y="1916662"/>
              <a:ext cx="1207071" cy="465931"/>
            </a:xfrm>
            <a:prstGeom prst="wedgeEllipseCallout">
              <a:avLst>
                <a:gd name="adj1" fmla="val -39576"/>
                <a:gd name="adj2" fmla="val 7385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78D066-E63D-FC69-6182-91278A8239B7}"/>
                </a:ext>
              </a:extLst>
            </p:cNvPr>
            <p:cNvSpPr txBox="1"/>
            <p:nvPr/>
          </p:nvSpPr>
          <p:spPr>
            <a:xfrm>
              <a:off x="1205267" y="2855529"/>
              <a:ext cx="1228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IBM Plex Sans" panose="020B0503050203000203" pitchFamily="34" charset="0"/>
                </a:rPr>
                <a:t>User input (question)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667821-02CF-91ED-0D4D-05464B81E915}"/>
              </a:ext>
            </a:extLst>
          </p:cNvPr>
          <p:cNvGrpSpPr/>
          <p:nvPr/>
        </p:nvGrpSpPr>
        <p:grpSpPr>
          <a:xfrm>
            <a:off x="8782223" y="1937759"/>
            <a:ext cx="2297282" cy="1720582"/>
            <a:chOff x="9328108" y="1887726"/>
            <a:chExt cx="2297282" cy="172058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715E431-B0D0-25B2-D662-07A644408D09}"/>
                </a:ext>
              </a:extLst>
            </p:cNvPr>
            <p:cNvSpPr/>
            <p:nvPr/>
          </p:nvSpPr>
          <p:spPr>
            <a:xfrm>
              <a:off x="11409390" y="2275383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9BBAD7-5E40-6B5A-8E87-E1847D00D13F}"/>
                </a:ext>
              </a:extLst>
            </p:cNvPr>
            <p:cNvSpPr/>
            <p:nvPr/>
          </p:nvSpPr>
          <p:spPr>
            <a:xfrm>
              <a:off x="9328108" y="2059383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70080CC-0846-F88D-FBB4-C4FE766B9A8B}"/>
                </a:ext>
              </a:extLst>
            </p:cNvPr>
            <p:cNvSpPr/>
            <p:nvPr/>
          </p:nvSpPr>
          <p:spPr>
            <a:xfrm>
              <a:off x="10020300" y="2275383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6F33C8-4450-E0AC-D990-85324AB64D7B}"/>
                </a:ext>
              </a:extLst>
            </p:cNvPr>
            <p:cNvSpPr/>
            <p:nvPr/>
          </p:nvSpPr>
          <p:spPr>
            <a:xfrm>
              <a:off x="10020300" y="1887726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C4374C-F840-E789-94AC-41E852137659}"/>
                </a:ext>
              </a:extLst>
            </p:cNvPr>
            <p:cNvSpPr/>
            <p:nvPr/>
          </p:nvSpPr>
          <p:spPr>
            <a:xfrm>
              <a:off x="10020300" y="2673685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798308E-5DF0-86CE-B3DF-44A901E819A5}"/>
                </a:ext>
              </a:extLst>
            </p:cNvPr>
            <p:cNvSpPr/>
            <p:nvPr/>
          </p:nvSpPr>
          <p:spPr>
            <a:xfrm>
              <a:off x="10714845" y="2278009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A7A209F-8DC7-DF91-29A4-335BE3468D3E}"/>
                </a:ext>
              </a:extLst>
            </p:cNvPr>
            <p:cNvSpPr/>
            <p:nvPr/>
          </p:nvSpPr>
          <p:spPr>
            <a:xfrm>
              <a:off x="10714845" y="1887726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3F32602-4C6E-EC82-A319-420239425588}"/>
                </a:ext>
              </a:extLst>
            </p:cNvPr>
            <p:cNvSpPr/>
            <p:nvPr/>
          </p:nvSpPr>
          <p:spPr>
            <a:xfrm>
              <a:off x="10726092" y="2684407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D77A475-88A4-1BFE-62C8-4D035ACD2FF8}"/>
                </a:ext>
              </a:extLst>
            </p:cNvPr>
            <p:cNvSpPr/>
            <p:nvPr/>
          </p:nvSpPr>
          <p:spPr>
            <a:xfrm>
              <a:off x="9328108" y="2506509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46D924-3B01-20BD-228A-DA2F89FB1DE0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9544108" y="1995726"/>
              <a:ext cx="476192" cy="17165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E14FB8E-8182-C3C8-5DC9-28B70BA15457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>
            <a:xfrm>
              <a:off x="9544108" y="2167383"/>
              <a:ext cx="476192" cy="21600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9E7D19-C105-6CC4-5BAA-2BFCE6574F61}"/>
                </a:ext>
              </a:extLst>
            </p:cNvPr>
            <p:cNvCxnSpPr>
              <a:cxnSpLocks/>
              <a:stCxn id="38" idx="6"/>
              <a:endCxn id="32" idx="2"/>
            </p:cNvCxnSpPr>
            <p:nvPr/>
          </p:nvCxnSpPr>
          <p:spPr>
            <a:xfrm flipV="1">
              <a:off x="9544108" y="2383383"/>
              <a:ext cx="476192" cy="23112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5A38B2-F078-B304-B0D4-4DAC07D06102}"/>
                </a:ext>
              </a:extLst>
            </p:cNvPr>
            <p:cNvCxnSpPr>
              <a:cxnSpLocks/>
              <a:stCxn id="38" idx="6"/>
              <a:endCxn id="34" idx="2"/>
            </p:cNvCxnSpPr>
            <p:nvPr/>
          </p:nvCxnSpPr>
          <p:spPr>
            <a:xfrm>
              <a:off x="9544108" y="2614509"/>
              <a:ext cx="476192" cy="16717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33B8B0-354F-3BC7-7375-F7756F004F51}"/>
                </a:ext>
              </a:extLst>
            </p:cNvPr>
            <p:cNvCxnSpPr>
              <a:cxnSpLocks/>
              <a:stCxn id="33" idx="6"/>
              <a:endCxn id="36" idx="2"/>
            </p:cNvCxnSpPr>
            <p:nvPr/>
          </p:nvCxnSpPr>
          <p:spPr>
            <a:xfrm>
              <a:off x="10236300" y="1995726"/>
              <a:ext cx="478545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9263854-57E7-E788-3F0D-154A3A3BC8D9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>
              <a:off x="10236300" y="1995726"/>
              <a:ext cx="478545" cy="39028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0A25831-E210-DAAB-36DD-32212B97CB04}"/>
                </a:ext>
              </a:extLst>
            </p:cNvPr>
            <p:cNvCxnSpPr>
              <a:cxnSpLocks/>
              <a:stCxn id="33" idx="6"/>
              <a:endCxn id="37" idx="2"/>
            </p:cNvCxnSpPr>
            <p:nvPr/>
          </p:nvCxnSpPr>
          <p:spPr>
            <a:xfrm>
              <a:off x="10236300" y="1995726"/>
              <a:ext cx="489792" cy="796681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960D50-4BF4-FFA4-F25A-715616759AB5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10236300" y="2383383"/>
              <a:ext cx="478545" cy="262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667940-AA07-CA74-B166-5E07CAAE56BE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>
              <a:off x="10236300" y="2383383"/>
              <a:ext cx="489792" cy="40902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EDA0BF-E904-75F2-66B3-5ED77975BAC1}"/>
                </a:ext>
              </a:extLst>
            </p:cNvPr>
            <p:cNvCxnSpPr>
              <a:cxnSpLocks/>
              <a:stCxn id="32" idx="6"/>
              <a:endCxn id="36" idx="2"/>
            </p:cNvCxnSpPr>
            <p:nvPr/>
          </p:nvCxnSpPr>
          <p:spPr>
            <a:xfrm flipV="1">
              <a:off x="10236300" y="1995726"/>
              <a:ext cx="478545" cy="38765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0140CD-994F-55E7-0100-524DC6270644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10236300" y="1995726"/>
              <a:ext cx="478545" cy="78595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AE9B05-D9CA-F535-EC32-3539F2EEE75B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 flipV="1">
              <a:off x="10236300" y="2386009"/>
              <a:ext cx="478545" cy="39567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D789F82-AFE8-BFBE-D2EB-9EF5C18F58FF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>
              <a:off x="10236300" y="2781685"/>
              <a:ext cx="489792" cy="1072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896E178-D51F-FB89-7D9A-DB597AB302CD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9544108" y="2167383"/>
              <a:ext cx="476192" cy="61430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71DE5C5-36FB-0EEF-6593-E22E12E4B455}"/>
                </a:ext>
              </a:extLst>
            </p:cNvPr>
            <p:cNvCxnSpPr>
              <a:cxnSpLocks/>
              <a:stCxn id="38" idx="6"/>
              <a:endCxn id="33" idx="2"/>
            </p:cNvCxnSpPr>
            <p:nvPr/>
          </p:nvCxnSpPr>
          <p:spPr>
            <a:xfrm flipV="1">
              <a:off x="9544108" y="1995726"/>
              <a:ext cx="476192" cy="61878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C205E27-B01B-99D5-69E5-315D1D2902E2}"/>
                </a:ext>
              </a:extLst>
            </p:cNvPr>
            <p:cNvCxnSpPr>
              <a:cxnSpLocks/>
              <a:stCxn id="36" idx="6"/>
              <a:endCxn id="30" idx="2"/>
            </p:cNvCxnSpPr>
            <p:nvPr/>
          </p:nvCxnSpPr>
          <p:spPr>
            <a:xfrm>
              <a:off x="10930845" y="1995726"/>
              <a:ext cx="478545" cy="38765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FF761A-D756-7C92-4A36-778F612214B3}"/>
                </a:ext>
              </a:extLst>
            </p:cNvPr>
            <p:cNvCxnSpPr>
              <a:cxnSpLocks/>
              <a:stCxn id="35" idx="6"/>
              <a:endCxn id="30" idx="2"/>
            </p:cNvCxnSpPr>
            <p:nvPr/>
          </p:nvCxnSpPr>
          <p:spPr>
            <a:xfrm flipV="1">
              <a:off x="10930845" y="2383383"/>
              <a:ext cx="478545" cy="262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4E834EB-AE93-1A25-161F-DE668E825781}"/>
                </a:ext>
              </a:extLst>
            </p:cNvPr>
            <p:cNvCxnSpPr>
              <a:cxnSpLocks/>
              <a:stCxn id="37" idx="6"/>
              <a:endCxn id="30" idx="2"/>
            </p:cNvCxnSpPr>
            <p:nvPr/>
          </p:nvCxnSpPr>
          <p:spPr>
            <a:xfrm flipV="1">
              <a:off x="10942092" y="2383383"/>
              <a:ext cx="467298" cy="40902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3AFDA8-8522-655F-B9F2-CE1AEE2F24FB}"/>
                </a:ext>
              </a:extLst>
            </p:cNvPr>
            <p:cNvSpPr txBox="1"/>
            <p:nvPr/>
          </p:nvSpPr>
          <p:spPr>
            <a:xfrm>
              <a:off x="9582705" y="3023533"/>
              <a:ext cx="1785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IBM Plex Sans" panose="020B0503050203000203" pitchFamily="34" charset="0"/>
                </a:rPr>
                <a:t>LLM generates output</a:t>
              </a:r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1DA58B-B1EF-9F09-7AF4-01DB752D08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35187" y="4030826"/>
            <a:ext cx="1096500" cy="585787"/>
          </a:xfrm>
          <a:prstGeom prst="bentConnector3">
            <a:avLst>
              <a:gd name="adj1" fmla="val 99514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2143FC6-B7C1-AE12-4DF8-B81D849001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89738" y="4160457"/>
            <a:ext cx="820807" cy="667718"/>
          </a:xfrm>
          <a:prstGeom prst="bentConnector3">
            <a:avLst>
              <a:gd name="adj1" fmla="val 2422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2C497AA-784D-F883-D232-312534E78989}"/>
              </a:ext>
            </a:extLst>
          </p:cNvPr>
          <p:cNvCxnSpPr>
            <a:cxnSpLocks/>
          </p:cNvCxnSpPr>
          <p:nvPr/>
        </p:nvCxnSpPr>
        <p:spPr>
          <a:xfrm>
            <a:off x="5735121" y="2379196"/>
            <a:ext cx="1595216" cy="418854"/>
          </a:xfrm>
          <a:prstGeom prst="bentConnector3">
            <a:avLst>
              <a:gd name="adj1" fmla="val 99858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C163FC4-40B8-075F-79F9-D02C71B22F29}"/>
              </a:ext>
            </a:extLst>
          </p:cNvPr>
          <p:cNvCxnSpPr>
            <a:cxnSpLocks/>
          </p:cNvCxnSpPr>
          <p:nvPr/>
        </p:nvCxnSpPr>
        <p:spPr>
          <a:xfrm flipV="1">
            <a:off x="8876625" y="3792189"/>
            <a:ext cx="1053062" cy="866921"/>
          </a:xfrm>
          <a:prstGeom prst="bentConnector3">
            <a:avLst>
              <a:gd name="adj1" fmla="val 1002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0CB92B2-40F9-8988-A356-88A00C576A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4F7858-41C5-B7BA-0C99-AD46BD955514}"/>
              </a:ext>
            </a:extLst>
          </p:cNvPr>
          <p:cNvGrpSpPr/>
          <p:nvPr/>
        </p:nvGrpSpPr>
        <p:grpSpPr>
          <a:xfrm>
            <a:off x="6309500" y="3073488"/>
            <a:ext cx="2252856" cy="2744712"/>
            <a:chOff x="5629277" y="2352676"/>
            <a:chExt cx="2252856" cy="274471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DEA4A1-D341-CD09-40A7-652EDED3F5DA}"/>
                </a:ext>
              </a:extLst>
            </p:cNvPr>
            <p:cNvSpPr/>
            <p:nvPr/>
          </p:nvSpPr>
          <p:spPr>
            <a:xfrm>
              <a:off x="5629277" y="2352676"/>
              <a:ext cx="2252856" cy="2299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D1FBDC-4C33-0F18-2F15-FD1FCBEC5BA2}"/>
                </a:ext>
              </a:extLst>
            </p:cNvPr>
            <p:cNvSpPr txBox="1"/>
            <p:nvPr/>
          </p:nvSpPr>
          <p:spPr>
            <a:xfrm>
              <a:off x="5692673" y="2469806"/>
              <a:ext cx="2189459" cy="2119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CA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Mono Light" panose="020B0409050203000203" pitchFamily="49" charset="0"/>
                </a:rPr>
                <a:t>Article:</a:t>
              </a:r>
            </a:p>
            <a:p>
              <a:pPr>
                <a:lnSpc>
                  <a:spcPts val="2000"/>
                </a:lnSpc>
              </a:pPr>
              <a:r>
                <a:rPr lang="en-CA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Mono Light" panose="020B0409050203000203" pitchFamily="49" charset="0"/>
                </a:rPr>
                <a:t>&lt;article-text&gt;</a:t>
              </a:r>
            </a:p>
            <a:p>
              <a:pPr>
                <a:lnSpc>
                  <a:spcPts val="2000"/>
                </a:lnSpc>
              </a:pPr>
              <a:endParaRPr lang="en-CA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Mono Light" panose="020B0409050203000203" pitchFamily="49" charset="0"/>
              </a:endParaRPr>
            </a:p>
            <a:p>
              <a:pPr>
                <a:lnSpc>
                  <a:spcPts val="2000"/>
                </a:lnSpc>
              </a:pPr>
              <a:r>
                <a:rPr lang="en-CA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Mono Light" panose="020B0409050203000203" pitchFamily="49" charset="0"/>
                </a:rPr>
                <a:t>Answer the question based on the article.</a:t>
              </a:r>
            </a:p>
            <a:p>
              <a:pPr>
                <a:lnSpc>
                  <a:spcPts val="2000"/>
                </a:lnSpc>
              </a:pPr>
              <a:endParaRPr lang="en-CA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Mono Light" panose="020B0409050203000203" pitchFamily="49" charset="0"/>
              </a:endParaRPr>
            </a:p>
            <a:p>
              <a:pPr>
                <a:lnSpc>
                  <a:spcPts val="2000"/>
                </a:lnSpc>
              </a:pPr>
              <a:r>
                <a:rPr lang="en-CA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Mono Light" panose="020B0409050203000203" pitchFamily="49" charset="0"/>
                </a:rPr>
                <a:t>Q: &lt;question-text&gt;</a:t>
              </a:r>
            </a:p>
            <a:p>
              <a:pPr>
                <a:lnSpc>
                  <a:spcPts val="2000"/>
                </a:lnSpc>
              </a:pPr>
              <a:r>
                <a:rPr lang="en-CA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Mono Light" panose="020B0409050203000203" pitchFamily="49" charset="0"/>
                </a:rPr>
                <a:t>A: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2B5D92-1F4D-817F-FFB8-0DF115C3E50A}"/>
                </a:ext>
              </a:extLst>
            </p:cNvPr>
            <p:cNvSpPr txBox="1"/>
            <p:nvPr/>
          </p:nvSpPr>
          <p:spPr>
            <a:xfrm>
              <a:off x="5629277" y="4758834"/>
              <a:ext cx="2252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IBM Plex Sans" panose="020B0503050203000203" pitchFamily="34" charset="0"/>
                </a:rPr>
                <a:t>Grounded prompt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0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A407-A301-82B2-4683-C52FF92C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22225"/>
                </a:solidFill>
                <a:latin typeface="IBM Plex Sans Cond Medm" panose="020B0606050203000203" pitchFamily="34" charset="0"/>
              </a:rPr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3012-8200-FFAB-C74F-1C17E069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704" y="1820386"/>
            <a:ext cx="4718685" cy="397862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000" dirty="0">
                <a:latin typeface="IBM Plex Sans" panose="020B0503050203000203" pitchFamily="34" charset="0"/>
              </a:rPr>
              <a:t>You have invented a new hand-held writing implement, called the </a:t>
            </a:r>
            <a:r>
              <a:rPr lang="en-US" sz="3000" i="1" dirty="0" err="1">
                <a:latin typeface="IBM Plex Sans" panose="020B0503050203000203" pitchFamily="34" charset="0"/>
              </a:rPr>
              <a:t>carbonWrite</a:t>
            </a:r>
            <a:r>
              <a:rPr lang="en-US" sz="3000" i="1" dirty="0">
                <a:latin typeface="IBM Plex Sans" panose="020B0503050203000203" pitchFamily="34" charset="0"/>
              </a:rPr>
              <a:t> 9000</a:t>
            </a:r>
            <a:endParaRPr lang="en-CA" sz="3000" dirty="0">
              <a:latin typeface="IBM Plex Sans" panose="020B0503050203000203" pitchFamily="34" charset="0"/>
            </a:endParaRPr>
          </a:p>
        </p:txBody>
      </p:sp>
      <p:pic>
        <p:nvPicPr>
          <p:cNvPr id="7" name="Picture 6" descr="A hand holding a pencil and a light bulb&#10;&#10;AI-generated content may be incorrect.">
            <a:extLst>
              <a:ext uri="{FF2B5EF4-FFF2-40B4-BE49-F238E27FC236}">
                <a16:creationId xmlns:a16="http://schemas.microsoft.com/office/drawing/2014/main" id="{CDC7B585-D090-BFBE-876D-3B4616D9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r="4165"/>
          <a:stretch/>
        </p:blipFill>
        <p:spPr>
          <a:xfrm>
            <a:off x="838200" y="1820387"/>
            <a:ext cx="5631180" cy="3900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7962F-338F-5FC6-9B38-AFF9B150F4A9}"/>
              </a:ext>
            </a:extLst>
          </p:cNvPr>
          <p:cNvSpPr txBox="1"/>
          <p:nvPr/>
        </p:nvSpPr>
        <p:spPr>
          <a:xfrm>
            <a:off x="2611755" y="5732145"/>
            <a:ext cx="3931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Image generated using ChatGPT</a:t>
            </a:r>
          </a:p>
        </p:txBody>
      </p:sp>
    </p:spTree>
    <p:extLst>
      <p:ext uri="{BB962C8B-B14F-4D97-AF65-F5344CB8AC3E}">
        <p14:creationId xmlns:p14="http://schemas.microsoft.com/office/powerpoint/2010/main" val="2740234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4939CE-9C98-04B4-3AE1-59B846DC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486000"/>
            <a:ext cx="7696800" cy="5371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A94A7-A7B7-7482-A465-0A7DE7398949}"/>
              </a:ext>
            </a:extLst>
          </p:cNvPr>
          <p:cNvSpPr txBox="1"/>
          <p:nvPr/>
        </p:nvSpPr>
        <p:spPr>
          <a:xfrm>
            <a:off x="995362" y="5486618"/>
            <a:ext cx="133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hlinkClick r:id="rId3" action="ppaction://hlinkfile"/>
              </a:rPr>
              <a:t>watsonx.ai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379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45F13A-8A8F-5E16-03D9-8921CFC66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43" y="486000"/>
            <a:ext cx="7694913" cy="5369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C8847-1019-4C8B-0D14-D113D3CC4291}"/>
              </a:ext>
            </a:extLst>
          </p:cNvPr>
          <p:cNvSpPr txBox="1"/>
          <p:nvPr/>
        </p:nvSpPr>
        <p:spPr>
          <a:xfrm>
            <a:off x="995362" y="5486618"/>
            <a:ext cx="133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hlinkClick r:id="rId3" action="ppaction://hlinkfile"/>
              </a:rPr>
              <a:t>watsonx.ai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704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9508</TotalTime>
  <Words>1518</Words>
  <Application>Microsoft Office PowerPoint</Application>
  <PresentationFormat>Widescreen</PresentationFormat>
  <Paragraphs>266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Aptos</vt:lpstr>
      <vt:lpstr>Aptos Display</vt:lpstr>
      <vt:lpstr>Arial</vt:lpstr>
      <vt:lpstr>IBM Plex Mono Light</vt:lpstr>
      <vt:lpstr>IBM Plex Sans</vt:lpstr>
      <vt:lpstr>IBM Plex Sans Cond</vt:lpstr>
      <vt:lpstr>IBM Plex Sans Cond Medm</vt:lpstr>
      <vt:lpstr>IBM Plex Sans Cond SmBld</vt:lpstr>
      <vt:lpstr>IBM Plex Sans Light</vt:lpstr>
      <vt:lpstr>IBM Plex Sans SmBld</vt:lpstr>
      <vt:lpstr>Office Theme</vt:lpstr>
      <vt:lpstr>Question-driven content design  (QDCD)</vt:lpstr>
      <vt:lpstr>Agenda</vt:lpstr>
      <vt:lpstr>1/5  How content fuels RAG and AI agents</vt:lpstr>
      <vt:lpstr>1/5  How content fuels RAG and AI agents</vt:lpstr>
      <vt:lpstr>Retrieval-augmented generation (RAG)</vt:lpstr>
      <vt:lpstr>Retrieval-augmented generation (RAG)</vt:lpstr>
      <vt:lpstr>Scenario</vt:lpstr>
      <vt:lpstr>PowerPoint Presentation</vt:lpstr>
      <vt:lpstr>PowerPoint Presentation</vt:lpstr>
      <vt:lpstr>AI agents</vt:lpstr>
      <vt:lpstr>AI agents</vt:lpstr>
      <vt:lpstr>AI agents</vt:lpstr>
      <vt:lpstr>AI agents</vt:lpstr>
      <vt:lpstr>PowerPoint Presentation</vt:lpstr>
      <vt:lpstr>1/5  How content fuels RAG and AI agents</vt:lpstr>
      <vt:lpstr>2/5  Traditional content design process</vt:lpstr>
      <vt:lpstr>3/5  How the traditional process fails RAG, AI agents</vt:lpstr>
      <vt:lpstr>Reality: Unexpected questions</vt:lpstr>
      <vt:lpstr>3/5  How the traditional process fails RAG, AI agents</vt:lpstr>
      <vt:lpstr>Documentation: provides context</vt:lpstr>
      <vt:lpstr>Chat: providing context is difficult</vt:lpstr>
      <vt:lpstr>Voice interface: No context</vt:lpstr>
      <vt:lpstr>3/5  How the traditional process fails RAG, AI agents</vt:lpstr>
      <vt:lpstr>4/5  Solution: question-driven content design</vt:lpstr>
      <vt:lpstr>4/5  Solution: question-driven content design</vt:lpstr>
      <vt:lpstr>QDCD step 1: Collect real user questions</vt:lpstr>
      <vt:lpstr>4/5  Solution: question-driven content design</vt:lpstr>
      <vt:lpstr>QDCD step 2: Test content</vt:lpstr>
      <vt:lpstr>QDCD step 2: Test content</vt:lpstr>
      <vt:lpstr>QDCD step 2: Test content (option 2)</vt:lpstr>
      <vt:lpstr>5/5  Hands-on demonstration</vt:lpstr>
      <vt:lpstr>Lesson</vt:lpstr>
      <vt:lpstr>Lesson</vt:lpstr>
      <vt:lpstr>Lesson</vt:lpstr>
      <vt:lpstr>Question-driven content design</vt:lpstr>
      <vt:lpstr>Question-driven content design</vt:lpstr>
      <vt:lpstr>Question-driven content design</vt:lpstr>
      <vt:lpstr>Question-driven content design</vt:lpstr>
      <vt:lpstr>Question-driven content design</vt:lpstr>
      <vt:lpstr>Question-driven content design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Packowski</dc:creator>
  <cp:lastModifiedBy>Sarah Packowski</cp:lastModifiedBy>
  <cp:revision>39</cp:revision>
  <dcterms:created xsi:type="dcterms:W3CDTF">2025-03-10T18:44:44Z</dcterms:created>
  <dcterms:modified xsi:type="dcterms:W3CDTF">2025-03-27T19:19:30Z</dcterms:modified>
</cp:coreProperties>
</file>